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handoutMasterIdLst>
    <p:handoutMasterId r:id="rId62"/>
  </p:handoutMasterIdLst>
  <p:sldIdLst>
    <p:sldId id="288" r:id="rId2"/>
    <p:sldId id="302" r:id="rId3"/>
    <p:sldId id="338" r:id="rId4"/>
    <p:sldId id="339" r:id="rId5"/>
    <p:sldId id="289" r:id="rId6"/>
    <p:sldId id="340" r:id="rId7"/>
    <p:sldId id="342" r:id="rId8"/>
    <p:sldId id="343" r:id="rId9"/>
    <p:sldId id="344" r:id="rId10"/>
    <p:sldId id="345" r:id="rId11"/>
    <p:sldId id="346" r:id="rId12"/>
    <p:sldId id="347" r:id="rId13"/>
    <p:sldId id="348" r:id="rId14"/>
    <p:sldId id="596" r:id="rId15"/>
    <p:sldId id="597" r:id="rId16"/>
    <p:sldId id="622" r:id="rId17"/>
    <p:sldId id="598" r:id="rId18"/>
    <p:sldId id="599" r:id="rId19"/>
    <p:sldId id="600" r:id="rId20"/>
    <p:sldId id="601" r:id="rId21"/>
    <p:sldId id="602" r:id="rId22"/>
    <p:sldId id="604" r:id="rId23"/>
    <p:sldId id="605" r:id="rId24"/>
    <p:sldId id="607" r:id="rId25"/>
    <p:sldId id="608" r:id="rId26"/>
    <p:sldId id="609" r:id="rId27"/>
    <p:sldId id="610" r:id="rId28"/>
    <p:sldId id="611" r:id="rId29"/>
    <p:sldId id="612" r:id="rId30"/>
    <p:sldId id="613" r:id="rId31"/>
    <p:sldId id="615" r:id="rId32"/>
    <p:sldId id="614" r:id="rId33"/>
    <p:sldId id="616" r:id="rId34"/>
    <p:sldId id="617" r:id="rId35"/>
    <p:sldId id="619" r:id="rId36"/>
    <p:sldId id="618" r:id="rId37"/>
    <p:sldId id="620" r:id="rId38"/>
    <p:sldId id="621" r:id="rId39"/>
    <p:sldId id="313" r:id="rId40"/>
    <p:sldId id="316" r:id="rId41"/>
    <p:sldId id="320" r:id="rId42"/>
    <p:sldId id="322" r:id="rId43"/>
    <p:sldId id="323" r:id="rId44"/>
    <p:sldId id="324" r:id="rId45"/>
    <p:sldId id="326" r:id="rId46"/>
    <p:sldId id="318" r:id="rId47"/>
    <p:sldId id="327" r:id="rId48"/>
    <p:sldId id="317" r:id="rId49"/>
    <p:sldId id="328" r:id="rId50"/>
    <p:sldId id="329" r:id="rId51"/>
    <p:sldId id="330" r:id="rId52"/>
    <p:sldId id="331" r:id="rId53"/>
    <p:sldId id="332" r:id="rId54"/>
    <p:sldId id="333" r:id="rId55"/>
    <p:sldId id="334" r:id="rId56"/>
    <p:sldId id="335" r:id="rId57"/>
    <p:sldId id="336" r:id="rId58"/>
    <p:sldId id="337" r:id="rId59"/>
    <p:sldId id="294" r:id="rId60"/>
  </p:sldIdLst>
  <p:sldSz cx="12198350" cy="6859588"/>
  <p:notesSz cx="6858000" cy="9144000"/>
  <p:defaultTextStyle>
    <a:defPPr>
      <a:defRPr lang="en-US"/>
    </a:defPPr>
    <a:lvl1pPr marL="0" algn="l" defTabSz="1219835" rtl="0" eaLnBrk="1" latinLnBrk="0" hangingPunct="1">
      <a:defRPr sz="2400" kern="1200">
        <a:solidFill>
          <a:schemeClr val="tx1"/>
        </a:solidFill>
        <a:latin typeface="+mn-lt"/>
        <a:ea typeface="+mn-ea"/>
        <a:cs typeface="+mn-cs"/>
      </a:defRPr>
    </a:lvl1pPr>
    <a:lvl2pPr marL="609600" algn="l" defTabSz="1219835" rtl="0" eaLnBrk="1" latinLnBrk="0" hangingPunct="1">
      <a:defRPr sz="2400" kern="1200">
        <a:solidFill>
          <a:schemeClr val="tx1"/>
        </a:solidFill>
        <a:latin typeface="+mn-lt"/>
        <a:ea typeface="+mn-ea"/>
        <a:cs typeface="+mn-cs"/>
      </a:defRPr>
    </a:lvl2pPr>
    <a:lvl3pPr marL="1219835" algn="l" defTabSz="1219835" rtl="0" eaLnBrk="1" latinLnBrk="0" hangingPunct="1">
      <a:defRPr sz="2400" kern="1200">
        <a:solidFill>
          <a:schemeClr val="tx1"/>
        </a:solidFill>
        <a:latin typeface="+mn-lt"/>
        <a:ea typeface="+mn-ea"/>
        <a:cs typeface="+mn-cs"/>
      </a:defRPr>
    </a:lvl3pPr>
    <a:lvl4pPr marL="1829435" algn="l" defTabSz="1219835" rtl="0" eaLnBrk="1" latinLnBrk="0" hangingPunct="1">
      <a:defRPr sz="2400" kern="1200">
        <a:solidFill>
          <a:schemeClr val="tx1"/>
        </a:solidFill>
        <a:latin typeface="+mn-lt"/>
        <a:ea typeface="+mn-ea"/>
        <a:cs typeface="+mn-cs"/>
      </a:defRPr>
    </a:lvl4pPr>
    <a:lvl5pPr marL="2439035" algn="l" defTabSz="1219835" rtl="0" eaLnBrk="1" latinLnBrk="0" hangingPunct="1">
      <a:defRPr sz="2400" kern="1200">
        <a:solidFill>
          <a:schemeClr val="tx1"/>
        </a:solidFill>
        <a:latin typeface="+mn-lt"/>
        <a:ea typeface="+mn-ea"/>
        <a:cs typeface="+mn-cs"/>
      </a:defRPr>
    </a:lvl5pPr>
    <a:lvl6pPr marL="3049270" algn="l" defTabSz="1219835" rtl="0" eaLnBrk="1" latinLnBrk="0" hangingPunct="1">
      <a:defRPr sz="2400" kern="1200">
        <a:solidFill>
          <a:schemeClr val="tx1"/>
        </a:solidFill>
        <a:latin typeface="+mn-lt"/>
        <a:ea typeface="+mn-ea"/>
        <a:cs typeface="+mn-cs"/>
      </a:defRPr>
    </a:lvl6pPr>
    <a:lvl7pPr marL="3658870" algn="l" defTabSz="1219835" rtl="0" eaLnBrk="1" latinLnBrk="0" hangingPunct="1">
      <a:defRPr sz="2400" kern="1200">
        <a:solidFill>
          <a:schemeClr val="tx1"/>
        </a:solidFill>
        <a:latin typeface="+mn-lt"/>
        <a:ea typeface="+mn-ea"/>
        <a:cs typeface="+mn-cs"/>
      </a:defRPr>
    </a:lvl7pPr>
    <a:lvl8pPr marL="4268470" algn="l" defTabSz="1219835" rtl="0" eaLnBrk="1" latinLnBrk="0" hangingPunct="1">
      <a:defRPr sz="2400" kern="1200">
        <a:solidFill>
          <a:schemeClr val="tx1"/>
        </a:solidFill>
        <a:latin typeface="+mn-lt"/>
        <a:ea typeface="+mn-ea"/>
        <a:cs typeface="+mn-cs"/>
      </a:defRPr>
    </a:lvl8pPr>
    <a:lvl9pPr marL="4878705" algn="l" defTabSz="1219835"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p15:clr>
            <a:srgbClr val="A4A3A4"/>
          </p15:clr>
        </p15:guide>
        <p15:guide id="2" pos="2880">
          <p15:clr>
            <a:srgbClr val="A4A3A4"/>
          </p15:clr>
        </p15:guide>
        <p15:guide id="3" orient="horz" pos="2886">
          <p15:clr>
            <a:srgbClr val="A4A3A4"/>
          </p15:clr>
        </p15:guide>
        <p15:guide id="4" pos="384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BC32"/>
    <a:srgbClr val="13668B"/>
    <a:srgbClr val="3E4D90"/>
    <a:srgbClr val="4A5DAC"/>
    <a:srgbClr val="28A7E1"/>
    <a:srgbClr val="0094C8"/>
    <a:srgbClr val="92D050"/>
    <a:srgbClr val="374581"/>
    <a:srgbClr val="3F4E92"/>
    <a:srgbClr val="1A8A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16" autoAdjust="0"/>
    <p:restoredTop sz="99816" autoAdjust="0"/>
  </p:normalViewPr>
  <p:slideViewPr>
    <p:cSldViewPr>
      <p:cViewPr varScale="1">
        <p:scale>
          <a:sx n="78" d="100"/>
          <a:sy n="78" d="100"/>
        </p:scale>
        <p:origin x="672" y="67"/>
      </p:cViewPr>
      <p:guideLst>
        <p:guide orient="horz" pos="2112"/>
        <p:guide pos="2880"/>
        <p:guide orient="horz" pos="2886"/>
        <p:guide pos="3847"/>
      </p:guideLst>
    </p:cSldViewPr>
  </p:slideViewPr>
  <p:notesTextViewPr>
    <p:cViewPr>
      <p:scale>
        <a:sx n="100" d="100"/>
        <a:sy n="100" d="100"/>
      </p:scale>
      <p:origin x="0" y="0"/>
    </p:cViewPr>
  </p:notesTextViewPr>
  <p:notesViewPr>
    <p:cSldViewPr>
      <p:cViewPr varScale="1">
        <p:scale>
          <a:sx n="87" d="100"/>
          <a:sy n="87" d="100"/>
        </p:scale>
        <p:origin x="384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677325-BB32-4E03-ADDD-049E86DE972C}" type="datetimeFigureOut">
              <a:rPr lang="zh-CN" altLang="en-US" smtClean="0"/>
              <a:t>2024/11/23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6720DD-8BEE-4F00-B620-6585463487CB}"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B2CA84-97B7-4DE0-A4BE-298A9A01B87C}" type="datetimeFigureOut">
              <a:rPr lang="zh-CN" altLang="en-US" smtClean="0"/>
              <a:t>2024/11/23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A6D530-88B3-468A-9042-0D43F32A3F0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一级标题">
    <p:spTree>
      <p:nvGrpSpPr>
        <p:cNvPr id="1" name=""/>
        <p:cNvGrpSpPr/>
        <p:nvPr/>
      </p:nvGrpSpPr>
      <p:grpSpPr>
        <a:xfrm>
          <a:off x="0" y="0"/>
          <a:ext cx="0" cy="0"/>
          <a:chOff x="0" y="0"/>
          <a:chExt cx="0" cy="0"/>
        </a:xfrm>
      </p:grpSpPr>
      <p:sp>
        <p:nvSpPr>
          <p:cNvPr id="2" name="Title 1"/>
          <p:cNvSpPr>
            <a:spLocks noGrp="1"/>
          </p:cNvSpPr>
          <p:nvPr>
            <p:ph type="title"/>
          </p:nvPr>
        </p:nvSpPr>
        <p:spPr>
          <a:xfrm>
            <a:off x="774700" y="352424"/>
            <a:ext cx="5334000" cy="429419"/>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918" y="1143795"/>
            <a:ext cx="10978515" cy="5029200"/>
          </a:xfrm>
          <a:prstGeom prst="rect">
            <a:avLst/>
          </a:prstGeom>
        </p:spPr>
        <p:txBody>
          <a:bodyPr/>
          <a:lstStyle>
            <a:lvl1pPr marL="457200" indent="-457200">
              <a:lnSpc>
                <a:spcPct val="120000"/>
              </a:lnSpc>
              <a:buSzPct val="80000"/>
              <a:buFont typeface="Wingdings" panose="05000000000000000000" pitchFamily="2" charset="2"/>
              <a:buChar char="l"/>
              <a:defRPr>
                <a:solidFill>
                  <a:schemeClr val="tx1">
                    <a:lumMod val="75000"/>
                    <a:lumOff val="25000"/>
                  </a:schemeClr>
                </a:solidFill>
              </a:defRPr>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3804" y="366269"/>
            <a:ext cx="2744629" cy="780384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918" y="366269"/>
            <a:ext cx="8030580" cy="780384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876" y="2841225"/>
            <a:ext cx="10368598" cy="1960487"/>
          </a:xfrm>
          <a:prstGeom prst="rect">
            <a:avLst/>
          </a:prstGeom>
        </p:spPr>
        <p:txBody>
          <a:bodyPr/>
          <a:lstStyle/>
          <a:p>
            <a:r>
              <a:rPr lang="en-US" dirty="0"/>
              <a:t>Click to edit Master title style</a:t>
            </a:r>
          </a:p>
        </p:txBody>
      </p:sp>
      <p:sp>
        <p:nvSpPr>
          <p:cNvPr id="3" name="Subtitle 2"/>
          <p:cNvSpPr>
            <a:spLocks noGrp="1"/>
          </p:cNvSpPr>
          <p:nvPr>
            <p:ph type="subTitle" idx="1"/>
          </p:nvPr>
        </p:nvSpPr>
        <p:spPr>
          <a:xfrm>
            <a:off x="1829753" y="5182800"/>
            <a:ext cx="8538845" cy="2337341"/>
          </a:xfrm>
          <a:prstGeom prst="rect">
            <a:avLst/>
          </a:prstGeo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835" indent="0" algn="ctr">
              <a:buNone/>
              <a:defRPr>
                <a:solidFill>
                  <a:schemeClr val="tx1">
                    <a:tint val="75000"/>
                  </a:schemeClr>
                </a:solidFill>
              </a:defRPr>
            </a:lvl3pPr>
            <a:lvl4pPr marL="1829435" indent="0" algn="ctr">
              <a:buNone/>
              <a:defRPr>
                <a:solidFill>
                  <a:schemeClr val="tx1">
                    <a:tint val="75000"/>
                  </a:schemeClr>
                </a:solidFill>
              </a:defRPr>
            </a:lvl4pPr>
            <a:lvl5pPr marL="2439035" indent="0" algn="ctr">
              <a:buNone/>
              <a:defRPr>
                <a:solidFill>
                  <a:schemeClr val="tx1">
                    <a:tint val="75000"/>
                  </a:schemeClr>
                </a:solidFill>
              </a:defRPr>
            </a:lvl5pPr>
            <a:lvl6pPr marL="3049270" indent="0" algn="ctr">
              <a:buNone/>
              <a:defRPr>
                <a:solidFill>
                  <a:schemeClr val="tx1">
                    <a:tint val="75000"/>
                  </a:schemeClr>
                </a:solidFill>
              </a:defRPr>
            </a:lvl6pPr>
            <a:lvl7pPr marL="3658870" indent="0" algn="ctr">
              <a:buNone/>
              <a:defRPr>
                <a:solidFill>
                  <a:schemeClr val="tx1">
                    <a:tint val="75000"/>
                  </a:schemeClr>
                </a:solidFill>
              </a:defRPr>
            </a:lvl7pPr>
            <a:lvl8pPr marL="4268470" indent="0" algn="ctr">
              <a:buNone/>
              <a:defRPr>
                <a:solidFill>
                  <a:schemeClr val="tx1">
                    <a:tint val="75000"/>
                  </a:schemeClr>
                </a:solidFill>
              </a:defRPr>
            </a:lvl8pPr>
            <a:lvl9pPr marL="487870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838637" y="1210103"/>
            <a:ext cx="10787329" cy="524846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Content Placeholder 2"/>
          <p:cNvSpPr>
            <a:spLocks noGrp="1"/>
          </p:cNvSpPr>
          <p:nvPr>
            <p:ph idx="13"/>
          </p:nvPr>
        </p:nvSpPr>
        <p:spPr>
          <a:xfrm>
            <a:off x="841813" y="739351"/>
            <a:ext cx="10752655" cy="464566"/>
          </a:xfrm>
          <a:prstGeom prst="rect">
            <a:avLst/>
          </a:prstGeom>
        </p:spPr>
        <p:txBody>
          <a:bodyPr/>
          <a:lstStyle>
            <a:lvl1pPr marL="0" indent="0">
              <a:lnSpc>
                <a:spcPct val="120000"/>
              </a:lnSpc>
              <a:buSzPct val="80000"/>
              <a:buFont typeface="Wingdings" panose="05000000000000000000" pitchFamily="2" charset="2"/>
              <a:buNone/>
              <a:defRPr b="0">
                <a:solidFill>
                  <a:srgbClr val="07836E"/>
                </a:solidFill>
              </a:defRPr>
            </a:lvl1pPr>
          </a:lstStyle>
          <a:p>
            <a:pPr lvl="0"/>
            <a:r>
              <a:rPr lang="en-US" dirty="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两级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74700" y="362744"/>
            <a:ext cx="6581775" cy="40005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918" y="1600994"/>
            <a:ext cx="10978515" cy="4572000"/>
          </a:xfrm>
          <a:prstGeom prst="rect">
            <a:avLst/>
          </a:prstGeom>
        </p:spPr>
        <p:txBody>
          <a:bodyPr/>
          <a:lstStyle>
            <a:lvl1pPr marL="457200" indent="-457200">
              <a:lnSpc>
                <a:spcPct val="120000"/>
              </a:lnSpc>
              <a:buSzPct val="80000"/>
              <a:buFont typeface="Wingdings" panose="05000000000000000000" pitchFamily="2" charset="2"/>
              <a:buChar char="l"/>
              <a:defRPr>
                <a:solidFill>
                  <a:schemeClr val="tx1">
                    <a:lumMod val="75000"/>
                    <a:lumOff val="25000"/>
                  </a:schemeClr>
                </a:solidFill>
              </a:defRPr>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7" name="Content Placeholder 2"/>
          <p:cNvSpPr>
            <a:spLocks noGrp="1"/>
          </p:cNvSpPr>
          <p:nvPr>
            <p:ph idx="13"/>
          </p:nvPr>
        </p:nvSpPr>
        <p:spPr>
          <a:xfrm>
            <a:off x="841375" y="984137"/>
            <a:ext cx="10747058" cy="464458"/>
          </a:xfrm>
          <a:prstGeom prst="rect">
            <a:avLst/>
          </a:prstGeom>
        </p:spPr>
        <p:txBody>
          <a:bodyPr/>
          <a:lstStyle>
            <a:lvl1pPr marL="0" indent="0">
              <a:lnSpc>
                <a:spcPct val="120000"/>
              </a:lnSpc>
              <a:buSzPct val="80000"/>
              <a:buFont typeface="Wingdings" panose="05000000000000000000" pitchFamily="2" charset="2"/>
              <a:buNone/>
              <a:defRPr b="0">
                <a:solidFill>
                  <a:schemeClr val="tx1">
                    <a:lumMod val="95000"/>
                    <a:lumOff val="5000"/>
                  </a:schemeClr>
                </a:solidFill>
              </a:defRPr>
            </a:lvl1pPr>
          </a:lstStyle>
          <a:p>
            <a:pPr lvl="0"/>
            <a:r>
              <a:rPr lang="en-US" dirty="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Freeform 3"/>
          <p:cNvSpPr/>
          <p:nvPr userDrawn="1"/>
        </p:nvSpPr>
        <p:spPr>
          <a:xfrm>
            <a:off x="-73026" y="0"/>
            <a:ext cx="12271375" cy="6859588"/>
          </a:xfrm>
          <a:custGeom>
            <a:avLst/>
            <a:gdLst>
              <a:gd name="connsiteX0" fmla="*/ 0 w 9144000"/>
              <a:gd name="connsiteY0" fmla="*/ 5143500 h 5143500"/>
              <a:gd name="connsiteX1" fmla="*/ 9144000 w 9144000"/>
              <a:gd name="connsiteY1" fmla="*/ 5143500 h 5143500"/>
              <a:gd name="connsiteX2" fmla="*/ 9144000 w 9144000"/>
              <a:gd name="connsiteY2" fmla="*/ 0 h 5143500"/>
              <a:gd name="connsiteX3" fmla="*/ 0 w 9144000"/>
              <a:gd name="connsiteY3" fmla="*/ 0 h 5143500"/>
              <a:gd name="connsiteX4" fmla="*/ 0 w 9144000"/>
              <a:gd name="connsiteY4" fmla="*/ 5143500 h 5143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5143500">
                <a:moveTo>
                  <a:pt x="0" y="5143500"/>
                </a:moveTo>
                <a:lnTo>
                  <a:pt x="9144000" y="5143500"/>
                </a:lnTo>
                <a:lnTo>
                  <a:pt x="9144000" y="0"/>
                </a:lnTo>
                <a:lnTo>
                  <a:pt x="0" y="0"/>
                </a:lnTo>
                <a:lnTo>
                  <a:pt x="0" y="5143500"/>
                </a:lnTo>
              </a:path>
            </a:pathLst>
          </a:custGeom>
          <a:solidFill>
            <a:srgbClr val="ECEC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 name="Date Placeholder 3"/>
          <p:cNvSpPr>
            <a:spLocks noGrp="1"/>
          </p:cNvSpPr>
          <p:nvPr>
            <p:ph type="dt" sz="half" idx="10"/>
          </p:nvPr>
        </p:nvSpPr>
        <p:spPr/>
        <p:txBody>
          <a:bodyPr/>
          <a:lstStyle/>
          <a:p>
            <a:fld id="{1D8BD707-D9CF-40AE-B4C6-C98DA3205C09}" type="datetimeFigureOut">
              <a:rPr lang="en-US" smtClean="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917" y="2134095"/>
            <a:ext cx="5387605" cy="6036015"/>
          </a:xfrm>
          <a:prstGeom prst="rect">
            <a:avLst/>
          </a:prstGeo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0828" y="2134095"/>
            <a:ext cx="5387605" cy="6036015"/>
          </a:xfrm>
          <a:prstGeom prst="rect">
            <a:avLst/>
          </a:prstGeo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918" y="2047291"/>
            <a:ext cx="5389723" cy="853214"/>
          </a:xfrm>
          <a:prstGeom prst="rect">
            <a:avLst/>
          </a:prstGeom>
        </p:spPr>
        <p:txBody>
          <a:bodyPr anchor="b"/>
          <a:lstStyle>
            <a:lvl1pPr marL="0" indent="0">
              <a:buNone/>
              <a:defRPr sz="3200" b="1"/>
            </a:lvl1pPr>
            <a:lvl2pPr marL="609600" indent="0">
              <a:buNone/>
              <a:defRPr sz="2700" b="1"/>
            </a:lvl2pPr>
            <a:lvl3pPr marL="1219835" indent="0">
              <a:buNone/>
              <a:defRPr sz="2400" b="1"/>
            </a:lvl3pPr>
            <a:lvl4pPr marL="1829435" indent="0">
              <a:buNone/>
              <a:defRPr sz="2100" b="1"/>
            </a:lvl4pPr>
            <a:lvl5pPr marL="2439035" indent="0">
              <a:buNone/>
              <a:defRPr sz="2100" b="1"/>
            </a:lvl5pPr>
            <a:lvl6pPr marL="3049270" indent="0">
              <a:buNone/>
              <a:defRPr sz="2100" b="1"/>
            </a:lvl6pPr>
            <a:lvl7pPr marL="3658870" indent="0">
              <a:buNone/>
              <a:defRPr sz="2100" b="1"/>
            </a:lvl7pPr>
            <a:lvl8pPr marL="4268470" indent="0">
              <a:buNone/>
              <a:defRPr sz="2100" b="1"/>
            </a:lvl8pPr>
            <a:lvl9pPr marL="4878705" indent="0">
              <a:buNone/>
              <a:defRPr sz="2100" b="1"/>
            </a:lvl9pPr>
          </a:lstStyle>
          <a:p>
            <a:pPr lvl="0"/>
            <a:r>
              <a:rPr lang="en-US"/>
              <a:t>Click to edit Master text styles</a:t>
            </a:r>
          </a:p>
        </p:txBody>
      </p:sp>
      <p:sp>
        <p:nvSpPr>
          <p:cNvPr id="4" name="Content Placeholder 3"/>
          <p:cNvSpPr>
            <a:spLocks noGrp="1"/>
          </p:cNvSpPr>
          <p:nvPr>
            <p:ph sz="half" idx="2"/>
          </p:nvPr>
        </p:nvSpPr>
        <p:spPr>
          <a:xfrm>
            <a:off x="609918" y="2900505"/>
            <a:ext cx="5389723" cy="5269604"/>
          </a:xfrm>
          <a:prstGeom prst="rect">
            <a:avLst/>
          </a:prstGeo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6593" y="2047291"/>
            <a:ext cx="5391840" cy="853214"/>
          </a:xfrm>
          <a:prstGeom prst="rect">
            <a:avLst/>
          </a:prstGeom>
        </p:spPr>
        <p:txBody>
          <a:bodyPr anchor="b"/>
          <a:lstStyle>
            <a:lvl1pPr marL="0" indent="0">
              <a:buNone/>
              <a:defRPr sz="3200" b="1"/>
            </a:lvl1pPr>
            <a:lvl2pPr marL="609600" indent="0">
              <a:buNone/>
              <a:defRPr sz="2700" b="1"/>
            </a:lvl2pPr>
            <a:lvl3pPr marL="1219835" indent="0">
              <a:buNone/>
              <a:defRPr sz="2400" b="1"/>
            </a:lvl3pPr>
            <a:lvl4pPr marL="1829435" indent="0">
              <a:buNone/>
              <a:defRPr sz="2100" b="1"/>
            </a:lvl4pPr>
            <a:lvl5pPr marL="2439035" indent="0">
              <a:buNone/>
              <a:defRPr sz="2100" b="1"/>
            </a:lvl5pPr>
            <a:lvl6pPr marL="3049270" indent="0">
              <a:buNone/>
              <a:defRPr sz="2100" b="1"/>
            </a:lvl6pPr>
            <a:lvl7pPr marL="3658870" indent="0">
              <a:buNone/>
              <a:defRPr sz="2100" b="1"/>
            </a:lvl7pPr>
            <a:lvl8pPr marL="4268470" indent="0">
              <a:buNone/>
              <a:defRPr sz="2100" b="1"/>
            </a:lvl8pPr>
            <a:lvl9pPr marL="4878705"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6593" y="2900505"/>
            <a:ext cx="5391840" cy="5269604"/>
          </a:xfrm>
          <a:prstGeom prst="rect">
            <a:avLst/>
          </a:prstGeo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918" y="364151"/>
            <a:ext cx="4013173" cy="1549759"/>
          </a:xfrm>
          <a:prstGeom prst="rect">
            <a:avLst/>
          </a:prstGeo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9216" y="364152"/>
            <a:ext cx="6819216" cy="7805958"/>
          </a:xfrm>
          <a:prstGeom prst="rect">
            <a:avLst/>
          </a:prstGeo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918" y="1913910"/>
            <a:ext cx="4013173" cy="6256199"/>
          </a:xfrm>
          <a:prstGeom prst="rect">
            <a:avLst/>
          </a:prstGeom>
        </p:spPr>
        <p:txBody>
          <a:bodyPr/>
          <a:lstStyle>
            <a:lvl1pPr marL="0" indent="0">
              <a:buNone/>
              <a:defRPr sz="1900"/>
            </a:lvl1pPr>
            <a:lvl2pPr marL="609600" indent="0">
              <a:buNone/>
              <a:defRPr sz="1600"/>
            </a:lvl2pPr>
            <a:lvl3pPr marL="1219835" indent="0">
              <a:buNone/>
              <a:defRPr sz="1300"/>
            </a:lvl3pPr>
            <a:lvl4pPr marL="1829435" indent="0">
              <a:buNone/>
              <a:defRPr sz="1200"/>
            </a:lvl4pPr>
            <a:lvl5pPr marL="2439035" indent="0">
              <a:buNone/>
              <a:defRPr sz="1200"/>
            </a:lvl5pPr>
            <a:lvl6pPr marL="3049270" indent="0">
              <a:buNone/>
              <a:defRPr sz="1200"/>
            </a:lvl6pPr>
            <a:lvl7pPr marL="3658870" indent="0">
              <a:buNone/>
              <a:defRPr sz="1200"/>
            </a:lvl7pPr>
            <a:lvl8pPr marL="4268470" indent="0">
              <a:buNone/>
              <a:defRPr sz="1200"/>
            </a:lvl8pPr>
            <a:lvl9pPr marL="4878705"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962" y="6402282"/>
            <a:ext cx="7319010" cy="755826"/>
          </a:xfrm>
          <a:prstGeom prst="rect">
            <a:avLst/>
          </a:prstGeo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90962" y="817223"/>
            <a:ext cx="7319010" cy="5487670"/>
          </a:xfrm>
          <a:prstGeom prst="rect">
            <a:avLst/>
          </a:prstGeom>
        </p:spPr>
        <p:txBody>
          <a:bodyPr/>
          <a:lstStyle>
            <a:lvl1pPr marL="0" indent="0">
              <a:buNone/>
              <a:defRPr sz="4300"/>
            </a:lvl1pPr>
            <a:lvl2pPr marL="609600" indent="0">
              <a:buNone/>
              <a:defRPr sz="3700"/>
            </a:lvl2pPr>
            <a:lvl3pPr marL="1219835" indent="0">
              <a:buNone/>
              <a:defRPr sz="3200"/>
            </a:lvl3pPr>
            <a:lvl4pPr marL="1829435" indent="0">
              <a:buNone/>
              <a:defRPr sz="2700"/>
            </a:lvl4pPr>
            <a:lvl5pPr marL="2439035" indent="0">
              <a:buNone/>
              <a:defRPr sz="2700"/>
            </a:lvl5pPr>
            <a:lvl6pPr marL="3049270" indent="0">
              <a:buNone/>
              <a:defRPr sz="2700"/>
            </a:lvl6pPr>
            <a:lvl7pPr marL="3658870" indent="0">
              <a:buNone/>
              <a:defRPr sz="2700"/>
            </a:lvl7pPr>
            <a:lvl8pPr marL="4268470" indent="0">
              <a:buNone/>
              <a:defRPr sz="2700"/>
            </a:lvl8pPr>
            <a:lvl9pPr marL="4878705" indent="0">
              <a:buNone/>
              <a:defRPr sz="2700"/>
            </a:lvl9pPr>
          </a:lstStyle>
          <a:p>
            <a:endParaRPr lang="en-US"/>
          </a:p>
        </p:txBody>
      </p:sp>
      <p:sp>
        <p:nvSpPr>
          <p:cNvPr id="4" name="Text Placeholder 3"/>
          <p:cNvSpPr>
            <a:spLocks noGrp="1"/>
          </p:cNvSpPr>
          <p:nvPr>
            <p:ph type="body" sz="half" idx="2"/>
          </p:nvPr>
        </p:nvSpPr>
        <p:spPr>
          <a:xfrm>
            <a:off x="2390962" y="7158108"/>
            <a:ext cx="7319010" cy="1073398"/>
          </a:xfrm>
          <a:prstGeom prst="rect">
            <a:avLst/>
          </a:prstGeom>
        </p:spPr>
        <p:txBody>
          <a:bodyPr/>
          <a:lstStyle>
            <a:lvl1pPr marL="0" indent="0">
              <a:buNone/>
              <a:defRPr sz="1900"/>
            </a:lvl1pPr>
            <a:lvl2pPr marL="609600" indent="0">
              <a:buNone/>
              <a:defRPr sz="1600"/>
            </a:lvl2pPr>
            <a:lvl3pPr marL="1219835" indent="0">
              <a:buNone/>
              <a:defRPr sz="1300"/>
            </a:lvl3pPr>
            <a:lvl4pPr marL="1829435" indent="0">
              <a:buNone/>
              <a:defRPr sz="1200"/>
            </a:lvl4pPr>
            <a:lvl5pPr marL="2439035" indent="0">
              <a:buNone/>
              <a:defRPr sz="1200"/>
            </a:lvl5pPr>
            <a:lvl6pPr marL="3049270" indent="0">
              <a:buNone/>
              <a:defRPr sz="1200"/>
            </a:lvl6pPr>
            <a:lvl7pPr marL="3658870" indent="0">
              <a:buNone/>
              <a:defRPr sz="1200"/>
            </a:lvl7pPr>
            <a:lvl8pPr marL="4268470" indent="0">
              <a:buNone/>
              <a:defRPr sz="1200"/>
            </a:lvl8pPr>
            <a:lvl9pPr marL="4878705"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918" y="2134095"/>
            <a:ext cx="10978515" cy="603601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917" y="8477096"/>
            <a:ext cx="2846282" cy="486946"/>
          </a:xfrm>
          <a:prstGeom prst="rect">
            <a:avLst/>
          </a:prstGeom>
        </p:spPr>
        <p:txBody>
          <a:bodyPr vert="horz" lIns="121963" tIns="60981" rIns="121963" bIns="60981" rtlCol="0" anchor="ctr"/>
          <a:lstStyle>
            <a:lvl1pPr algn="l">
              <a:defRPr sz="1600">
                <a:solidFill>
                  <a:schemeClr val="tx1">
                    <a:tint val="75000"/>
                  </a:schemeClr>
                </a:solidFill>
              </a:defRPr>
            </a:lvl1pPr>
          </a:lstStyle>
          <a:p>
            <a:fld id="{1D8BD707-D9CF-40AE-B4C6-C98DA3205C09}" type="datetimeFigureOut">
              <a:rPr lang="en-US" smtClean="0"/>
              <a:t>11/23/2024</a:t>
            </a:fld>
            <a:endParaRPr lang="en-US"/>
          </a:p>
        </p:txBody>
      </p:sp>
      <p:sp>
        <p:nvSpPr>
          <p:cNvPr id="5" name="Footer Placeholder 4"/>
          <p:cNvSpPr>
            <a:spLocks noGrp="1"/>
          </p:cNvSpPr>
          <p:nvPr>
            <p:ph type="ftr" sz="quarter" idx="3"/>
          </p:nvPr>
        </p:nvSpPr>
        <p:spPr>
          <a:xfrm>
            <a:off x="4167770" y="8477096"/>
            <a:ext cx="3862811" cy="486946"/>
          </a:xfrm>
          <a:prstGeom prst="rect">
            <a:avLst/>
          </a:prstGeom>
        </p:spPr>
        <p:txBody>
          <a:bodyPr vert="horz" lIns="121963" tIns="60981" rIns="121963" bIns="60981"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42151" y="8477096"/>
            <a:ext cx="2846282" cy="486946"/>
          </a:xfrm>
          <a:prstGeom prst="rect">
            <a:avLst/>
          </a:prstGeom>
        </p:spPr>
        <p:txBody>
          <a:bodyPr vert="horz" lIns="121963" tIns="60981" rIns="121963" bIns="60981" rtlCol="0" anchor="ctr"/>
          <a:lstStyle>
            <a:lvl1pPr algn="r">
              <a:defRPr sz="1600">
                <a:solidFill>
                  <a:schemeClr val="tx1">
                    <a:tint val="75000"/>
                  </a:schemeClr>
                </a:solidFill>
              </a:defRPr>
            </a:lvl1pPr>
          </a:lstStyle>
          <a:p>
            <a:fld id="{B6F15528-21DE-4FAA-801E-634DDDAF4B2B}" type="slidenum">
              <a:rPr lang="en-US" smtClean="0"/>
              <a:t>‹#›</a:t>
            </a:fld>
            <a:endParaRPr lang="en-US"/>
          </a:p>
        </p:txBody>
      </p:sp>
      <p:sp>
        <p:nvSpPr>
          <p:cNvPr id="21" name="Text Placeholder 2"/>
          <p:cNvSpPr>
            <a:spLocks noGrp="1"/>
          </p:cNvSpPr>
          <p:nvPr>
            <p:ph type="body" idx="1"/>
          </p:nvPr>
        </p:nvSpPr>
        <p:spPr>
          <a:xfrm>
            <a:off x="609521" y="1143794"/>
            <a:ext cx="10971372" cy="5000369"/>
          </a:xfrm>
          <a:prstGeom prst="rect">
            <a:avLst/>
          </a:prstGeom>
        </p:spPr>
        <p:txBody>
          <a:bodyPr vert="horz" lIns="121917" tIns="60958" rIns="121917" bIns="6095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矩形 23"/>
          <p:cNvSpPr/>
          <p:nvPr userDrawn="1"/>
        </p:nvSpPr>
        <p:spPr>
          <a:xfrm>
            <a:off x="0" y="332656"/>
            <a:ext cx="12198350" cy="432048"/>
          </a:xfrm>
          <a:prstGeom prst="rect">
            <a:avLst/>
          </a:prstGeom>
          <a:solidFill>
            <a:srgbClr val="3A4187"/>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lvl="0" algn="ctr"/>
            <a:endParaRPr lang="zh-CN" altLang="en-US"/>
          </a:p>
        </p:txBody>
      </p:sp>
      <p:sp>
        <p:nvSpPr>
          <p:cNvPr id="25" name="矩形 24"/>
          <p:cNvSpPr/>
          <p:nvPr userDrawn="1"/>
        </p:nvSpPr>
        <p:spPr>
          <a:xfrm>
            <a:off x="0" y="764704"/>
            <a:ext cx="12198350" cy="720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11280775" y="330107"/>
            <a:ext cx="485233" cy="48523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latin typeface="微软雅黑" panose="020B0503020204020204" pitchFamily="34" charset="-122"/>
              <a:ea typeface="微软雅黑" panose="020B0503020204020204" pitchFamily="34" charset="-122"/>
            </a:endParaRPr>
          </a:p>
        </p:txBody>
      </p:sp>
      <p:sp>
        <p:nvSpPr>
          <p:cNvPr id="27" name="TextBox 15"/>
          <p:cNvSpPr txBox="1"/>
          <p:nvPr userDrawn="1"/>
        </p:nvSpPr>
        <p:spPr>
          <a:xfrm>
            <a:off x="11283362" y="442092"/>
            <a:ext cx="483393" cy="246221"/>
          </a:xfrm>
          <a:prstGeom prst="rect">
            <a:avLst/>
          </a:prstGeom>
          <a:noFill/>
        </p:spPr>
        <p:txBody>
          <a:bodyPr wrap="square" lIns="0" tIns="0" rIns="0" bIns="0" rtlCol="0">
            <a:spAutoFit/>
          </a:bodyPr>
          <a:lstStyle/>
          <a:p>
            <a:pPr algn="ctr"/>
            <a:fld id="{2EEF1883-7A0E-4F66-9932-E581691AD397}" type="slidenum">
              <a:rPr lang="zh-CN" altLang="en-US" sz="16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b="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 name="矩形 28"/>
          <p:cNvSpPr/>
          <p:nvPr userDrawn="1"/>
        </p:nvSpPr>
        <p:spPr>
          <a:xfrm>
            <a:off x="7470775" y="332656"/>
            <a:ext cx="3352800" cy="432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bg1"/>
                </a:solidFill>
                <a:sym typeface="+mn-ea"/>
              </a:rPr>
              <a:t>第</a:t>
            </a:r>
            <a:r>
              <a:rPr lang="en-US" altLang="zh-CN" sz="1800" dirty="0">
                <a:solidFill>
                  <a:schemeClr val="bg1"/>
                </a:solidFill>
                <a:sym typeface="+mn-ea"/>
              </a:rPr>
              <a:t>7</a:t>
            </a:r>
            <a:r>
              <a:rPr lang="zh-CN" altLang="en-US" sz="1800" dirty="0">
                <a:solidFill>
                  <a:schemeClr val="bg1"/>
                </a:solidFill>
                <a:sym typeface="+mn-ea"/>
              </a:rPr>
              <a:t>章   视图和索引</a:t>
            </a:r>
            <a:endParaRPr lang="zh-CN" altLang="en-US" sz="1800" b="0" dirty="0">
              <a:latin typeface="微软雅黑" panose="020B0503020204020204" pitchFamily="34" charset="-122"/>
              <a:ea typeface="微软雅黑" panose="020B0503020204020204" pitchFamily="34" charset="-122"/>
            </a:endParaRPr>
          </a:p>
        </p:txBody>
      </p:sp>
      <p:sp>
        <p:nvSpPr>
          <p:cNvPr id="20" name="Title Placeholder 1"/>
          <p:cNvSpPr>
            <a:spLocks noGrp="1"/>
          </p:cNvSpPr>
          <p:nvPr>
            <p:ph type="title"/>
          </p:nvPr>
        </p:nvSpPr>
        <p:spPr>
          <a:xfrm>
            <a:off x="772942" y="362834"/>
            <a:ext cx="5305686" cy="399960"/>
          </a:xfrm>
          <a:prstGeom prst="rect">
            <a:avLst/>
          </a:prstGeom>
        </p:spPr>
        <p:txBody>
          <a:bodyPr vert="horz" lIns="121917" tIns="60958" rIns="121917" bIns="60958" rtlCol="0" anchor="ctr">
            <a:noAutofit/>
          </a:bodyPr>
          <a:lstStyle/>
          <a:p>
            <a:r>
              <a:rPr lang="en-US" dirty="0"/>
              <a:t>Click to edit Master title style</a:t>
            </a:r>
          </a:p>
        </p:txBody>
      </p:sp>
      <p:sp>
        <p:nvSpPr>
          <p:cNvPr id="40" name="等腰三角形 39">
            <a:hlinkClick r:id="" action="ppaction://hlinkshowjump?jump=previousslide"/>
          </p:cNvPr>
          <p:cNvSpPr/>
          <p:nvPr userDrawn="1"/>
        </p:nvSpPr>
        <p:spPr>
          <a:xfrm rot="5400000" flipH="1">
            <a:off x="38541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41" name="等腰三角形 40">
            <a:hlinkClick r:id="" action="ppaction://hlinkshowjump?jump=previousslide"/>
          </p:cNvPr>
          <p:cNvSpPr/>
          <p:nvPr userDrawn="1"/>
        </p:nvSpPr>
        <p:spPr>
          <a:xfrm rot="5400000" flipH="1">
            <a:off x="52511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42" name="等腰三角形 41">
            <a:hlinkClick r:id="" action="ppaction://hlinkshowjump?jump=previousslide"/>
          </p:cNvPr>
          <p:cNvSpPr/>
          <p:nvPr userDrawn="1"/>
        </p:nvSpPr>
        <p:spPr>
          <a:xfrm rot="5400000" flipH="1">
            <a:off x="65846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1219835" rtl="0" eaLnBrk="1" latinLnBrk="0" hangingPunct="1">
        <a:spcBef>
          <a:spcPct val="0"/>
        </a:spcBef>
        <a:buNone/>
        <a:defRPr sz="2200" kern="1200">
          <a:solidFill>
            <a:schemeClr val="bg1"/>
          </a:solidFill>
          <a:latin typeface="+mj-lt"/>
          <a:ea typeface="+mj-ea"/>
          <a:cs typeface="+mj-cs"/>
        </a:defRPr>
      </a:lvl1pPr>
    </p:titleStyle>
    <p:body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835" rtl="0" eaLnBrk="1" latinLnBrk="0" hangingPunct="1">
        <a:defRPr sz="2400" kern="1200">
          <a:solidFill>
            <a:schemeClr val="tx1"/>
          </a:solidFill>
          <a:latin typeface="+mn-lt"/>
          <a:ea typeface="+mn-ea"/>
          <a:cs typeface="+mn-cs"/>
        </a:defRPr>
      </a:lvl1pPr>
      <a:lvl2pPr marL="609600" algn="l" defTabSz="1219835" rtl="0" eaLnBrk="1" latinLnBrk="0" hangingPunct="1">
        <a:defRPr sz="2400" kern="1200">
          <a:solidFill>
            <a:schemeClr val="tx1"/>
          </a:solidFill>
          <a:latin typeface="+mn-lt"/>
          <a:ea typeface="+mn-ea"/>
          <a:cs typeface="+mn-cs"/>
        </a:defRPr>
      </a:lvl2pPr>
      <a:lvl3pPr marL="1219835" algn="l" defTabSz="1219835" rtl="0" eaLnBrk="1" latinLnBrk="0" hangingPunct="1">
        <a:defRPr sz="2400" kern="1200">
          <a:solidFill>
            <a:schemeClr val="tx1"/>
          </a:solidFill>
          <a:latin typeface="+mn-lt"/>
          <a:ea typeface="+mn-ea"/>
          <a:cs typeface="+mn-cs"/>
        </a:defRPr>
      </a:lvl3pPr>
      <a:lvl4pPr marL="1829435" algn="l" defTabSz="1219835" rtl="0" eaLnBrk="1" latinLnBrk="0" hangingPunct="1">
        <a:defRPr sz="2400" kern="1200">
          <a:solidFill>
            <a:schemeClr val="tx1"/>
          </a:solidFill>
          <a:latin typeface="+mn-lt"/>
          <a:ea typeface="+mn-ea"/>
          <a:cs typeface="+mn-cs"/>
        </a:defRPr>
      </a:lvl4pPr>
      <a:lvl5pPr marL="2439035" algn="l" defTabSz="1219835" rtl="0" eaLnBrk="1" latinLnBrk="0" hangingPunct="1">
        <a:defRPr sz="2400" kern="1200">
          <a:solidFill>
            <a:schemeClr val="tx1"/>
          </a:solidFill>
          <a:latin typeface="+mn-lt"/>
          <a:ea typeface="+mn-ea"/>
          <a:cs typeface="+mn-cs"/>
        </a:defRPr>
      </a:lvl5pPr>
      <a:lvl6pPr marL="3049270" algn="l" defTabSz="1219835" rtl="0" eaLnBrk="1" latinLnBrk="0" hangingPunct="1">
        <a:defRPr sz="2400" kern="1200">
          <a:solidFill>
            <a:schemeClr val="tx1"/>
          </a:solidFill>
          <a:latin typeface="+mn-lt"/>
          <a:ea typeface="+mn-ea"/>
          <a:cs typeface="+mn-cs"/>
        </a:defRPr>
      </a:lvl6pPr>
      <a:lvl7pPr marL="3658870" algn="l" defTabSz="1219835" rtl="0" eaLnBrk="1" latinLnBrk="0" hangingPunct="1">
        <a:defRPr sz="2400" kern="1200">
          <a:solidFill>
            <a:schemeClr val="tx1"/>
          </a:solidFill>
          <a:latin typeface="+mn-lt"/>
          <a:ea typeface="+mn-ea"/>
          <a:cs typeface="+mn-cs"/>
        </a:defRPr>
      </a:lvl7pPr>
      <a:lvl8pPr marL="4268470" algn="l" defTabSz="1219835" rtl="0" eaLnBrk="1" latinLnBrk="0" hangingPunct="1">
        <a:defRPr sz="2400" kern="1200">
          <a:solidFill>
            <a:schemeClr val="tx1"/>
          </a:solidFill>
          <a:latin typeface="+mn-lt"/>
          <a:ea typeface="+mn-ea"/>
          <a:cs typeface="+mn-cs"/>
        </a:defRPr>
      </a:lvl8pPr>
      <a:lvl9pPr marL="4878705" algn="l" defTabSz="121983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374581"/>
            </a:gs>
            <a:gs pos="50000">
              <a:srgbClr val="4A5DAC"/>
            </a:gs>
            <a:gs pos="100000">
              <a:srgbClr val="374581"/>
            </a:gs>
          </a:gsLst>
          <a:lin ang="0" scaled="1"/>
          <a:tileRect/>
        </a:gra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350" cy="6859588"/>
          </a:xfrm>
          <a:prstGeom prst="rect">
            <a:avLst/>
          </a:prstGeom>
        </p:spPr>
      </p:pic>
      <p:sp>
        <p:nvSpPr>
          <p:cNvPr id="15" name="矩形 14"/>
          <p:cNvSpPr/>
          <p:nvPr/>
        </p:nvSpPr>
        <p:spPr>
          <a:xfrm flipV="1">
            <a:off x="1" y="1415937"/>
            <a:ext cx="12198349" cy="21045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3" name="矩形 12"/>
          <p:cNvSpPr/>
          <p:nvPr/>
        </p:nvSpPr>
        <p:spPr>
          <a:xfrm>
            <a:off x="3175" y="1753394"/>
            <a:ext cx="12198349" cy="1796144"/>
          </a:xfrm>
          <a:prstGeom prst="rect">
            <a:avLst/>
          </a:prstGeom>
          <a:solidFill>
            <a:schemeClr val="accent3">
              <a:lumMod val="40000"/>
              <a:lumOff val="60000"/>
            </a:schemeClr>
          </a:solidFill>
          <a:ln>
            <a:noFill/>
          </a:ln>
          <a:effectLst>
            <a:outerShdw blurRad="50800" dist="165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0" name="TextBox 9"/>
          <p:cNvSpPr txBox="1"/>
          <p:nvPr/>
        </p:nvSpPr>
        <p:spPr>
          <a:xfrm>
            <a:off x="1984375" y="2331244"/>
            <a:ext cx="7872730" cy="798830"/>
          </a:xfrm>
          <a:prstGeom prst="rect">
            <a:avLst/>
          </a:prstGeom>
          <a:noFill/>
        </p:spPr>
        <p:txBody>
          <a:bodyPr wrap="square" lIns="121963" tIns="60981" rIns="121963" bIns="60981" rtlCol="0">
            <a:spAutoFit/>
          </a:bodyPr>
          <a:lstStyle/>
          <a:p>
            <a:pPr algn="ctr"/>
            <a:r>
              <a:rPr lang="zh-CN" altLang="en-US" sz="4400" dirty="0"/>
              <a:t>第</a:t>
            </a:r>
            <a:r>
              <a:rPr lang="en-US" altLang="zh-CN" sz="4400" dirty="0"/>
              <a:t>7</a:t>
            </a:r>
            <a:r>
              <a:rPr lang="zh-CN" altLang="en-US" sz="4400" dirty="0"/>
              <a:t>章</a:t>
            </a:r>
            <a:r>
              <a:rPr lang="en-US" altLang="zh-CN" sz="4400" dirty="0"/>
              <a:t> </a:t>
            </a:r>
            <a:r>
              <a:rPr lang="zh-CN" altLang="en-US" sz="4400" dirty="0"/>
              <a:t>视图和索引</a:t>
            </a:r>
          </a:p>
        </p:txBody>
      </p:sp>
      <p:sp>
        <p:nvSpPr>
          <p:cNvPr id="7" name="TextBox 6"/>
          <p:cNvSpPr txBox="1"/>
          <p:nvPr/>
        </p:nvSpPr>
        <p:spPr>
          <a:xfrm>
            <a:off x="307975" y="762635"/>
            <a:ext cx="7796530" cy="614045"/>
          </a:xfrm>
          <a:prstGeom prst="rect">
            <a:avLst/>
          </a:prstGeom>
          <a:noFill/>
        </p:spPr>
        <p:txBody>
          <a:bodyPr wrap="square" lIns="121963" tIns="60981" rIns="121963" bIns="60981" rtlCol="0">
            <a:spAutoFit/>
          </a:bodyPr>
          <a:lstStyle/>
          <a:p>
            <a:r>
              <a:rPr lang="zh-CN" altLang="en-US" sz="3200" dirty="0">
                <a:solidFill>
                  <a:schemeClr val="bg1"/>
                </a:solidFill>
              </a:rPr>
              <a:t>《数据库系统概论》</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3F36A-A476-9A9C-1160-4F21CA228EC3}"/>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3DCF08DF-ABED-2F82-3F93-39BD5031C7A3}"/>
              </a:ext>
            </a:extLst>
          </p:cNvPr>
          <p:cNvSpPr>
            <a:spLocks noGrp="1"/>
          </p:cNvSpPr>
          <p:nvPr>
            <p:ph type="title"/>
          </p:nvPr>
        </p:nvSpPr>
        <p:spPr/>
        <p:txBody>
          <a:bodyPr/>
          <a:lstStyle/>
          <a:p>
            <a:r>
              <a:rPr lang="en-US" altLang="zh-CN" dirty="0"/>
              <a:t>7.1  </a:t>
            </a:r>
            <a:r>
              <a:rPr lang="zh-CN" altLang="en-US" dirty="0"/>
              <a:t>视图</a:t>
            </a:r>
          </a:p>
        </p:txBody>
      </p:sp>
      <p:sp>
        <p:nvSpPr>
          <p:cNvPr id="5" name="内容占位符 4">
            <a:extLst>
              <a:ext uri="{FF2B5EF4-FFF2-40B4-BE49-F238E27FC236}">
                <a16:creationId xmlns:a16="http://schemas.microsoft.com/office/drawing/2014/main" id="{4E259D86-CBB7-2DF1-730C-3CC86E7FA3D0}"/>
              </a:ext>
            </a:extLst>
          </p:cNvPr>
          <p:cNvSpPr>
            <a:spLocks noGrp="1"/>
          </p:cNvSpPr>
          <p:nvPr>
            <p:ph idx="1"/>
          </p:nvPr>
        </p:nvSpPr>
        <p:spPr>
          <a:xfrm>
            <a:off x="619125" y="1056640"/>
            <a:ext cx="10978515" cy="765175"/>
          </a:xfrm>
        </p:spPr>
        <p:txBody>
          <a:bodyPr>
            <a:noAutofit/>
          </a:bodyPr>
          <a:lstStyle/>
          <a:p>
            <a:pPr marL="0" indent="0">
              <a:lnSpc>
                <a:spcPct val="150000"/>
              </a:lnSpc>
              <a:buNone/>
            </a:pPr>
            <a:r>
              <a:rPr lang="en-US" altLang="zh-CN" dirty="0"/>
              <a:t>1. </a:t>
            </a:r>
            <a:r>
              <a:rPr lang="zh-CN" altLang="en-US" dirty="0"/>
              <a:t>视图定义</a:t>
            </a:r>
            <a:r>
              <a:rPr lang="en-US" altLang="zh-CN" dirty="0"/>
              <a:t>-</a:t>
            </a:r>
            <a:r>
              <a:rPr lang="zh-CN" altLang="en-US" dirty="0"/>
              <a:t>建立视图</a:t>
            </a:r>
            <a:r>
              <a:rPr lang="en-US" altLang="zh-CN" dirty="0"/>
              <a:t> </a:t>
            </a:r>
            <a:endParaRPr lang="zh-CN" altLang="en-US" dirty="0"/>
          </a:p>
        </p:txBody>
      </p:sp>
      <p:sp>
        <p:nvSpPr>
          <p:cNvPr id="48" name="矩形 47">
            <a:extLst>
              <a:ext uri="{FF2B5EF4-FFF2-40B4-BE49-F238E27FC236}">
                <a16:creationId xmlns:a16="http://schemas.microsoft.com/office/drawing/2014/main" id="{47454030-2D8E-F3B3-4BCE-328008265FCB}"/>
              </a:ext>
            </a:extLst>
          </p:cNvPr>
          <p:cNvSpPr/>
          <p:nvPr/>
        </p:nvSpPr>
        <p:spPr>
          <a:xfrm>
            <a:off x="765175" y="1821815"/>
            <a:ext cx="9464675" cy="4019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Wingdings" panose="05000000000000000000" charset="0"/>
              <a:buChar char="Ø"/>
            </a:pPr>
            <a:r>
              <a:rPr lang="zh-CN" altLang="en-US" sz="2000" dirty="0">
                <a:solidFill>
                  <a:schemeClr val="tx1"/>
                </a:solidFill>
              </a:rPr>
              <a:t>视图是在一个、多个基本表或视图基础上，通过查询语句定义的虚拟表格。</a:t>
            </a:r>
          </a:p>
        </p:txBody>
      </p:sp>
      <p:sp>
        <p:nvSpPr>
          <p:cNvPr id="3" name="内容占位符 2">
            <a:extLst>
              <a:ext uri="{FF2B5EF4-FFF2-40B4-BE49-F238E27FC236}">
                <a16:creationId xmlns:a16="http://schemas.microsoft.com/office/drawing/2014/main" id="{2FF4CD50-6A79-9A55-6A2F-59FCF4C40F5C}"/>
              </a:ext>
            </a:extLst>
          </p:cNvPr>
          <p:cNvSpPr txBox="1">
            <a:spLocks/>
          </p:cNvSpPr>
          <p:nvPr/>
        </p:nvSpPr>
        <p:spPr>
          <a:xfrm>
            <a:off x="774700" y="2468436"/>
            <a:ext cx="10734676" cy="4161758"/>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algn="just">
              <a:lnSpc>
                <a:spcPct val="135000"/>
              </a:lnSpc>
              <a:spcBef>
                <a:spcPts val="0"/>
              </a:spcBef>
            </a:pPr>
            <a:r>
              <a:rPr lang="zh-CN" altLang="en-US" spc="300" dirty="0">
                <a:solidFill>
                  <a:schemeClr val="tx1"/>
                </a:solidFill>
              </a:rPr>
              <a:t>定义</a:t>
            </a:r>
            <a:r>
              <a:rPr lang="en-US" altLang="zh-CN" i="1" spc="300" dirty="0" err="1">
                <a:solidFill>
                  <a:schemeClr val="tx1"/>
                </a:solidFill>
              </a:rPr>
              <a:t>IS_Student</a:t>
            </a:r>
            <a:r>
              <a:rPr lang="zh-CN" altLang="en-US" spc="300" dirty="0">
                <a:solidFill>
                  <a:schemeClr val="tx1"/>
                </a:solidFill>
              </a:rPr>
              <a:t>视图时加了</a:t>
            </a:r>
            <a:r>
              <a:rPr lang="en-US" altLang="zh-CN" i="1" spc="300" dirty="0">
                <a:solidFill>
                  <a:schemeClr val="tx1"/>
                </a:solidFill>
              </a:rPr>
              <a:t>WITH CHECK OPTION</a:t>
            </a:r>
            <a:r>
              <a:rPr lang="zh-CN" altLang="en-US" spc="300" dirty="0">
                <a:solidFill>
                  <a:schemeClr val="tx1"/>
                </a:solidFill>
              </a:rPr>
              <a:t>子句，对该视图进行插入、修改和删除操作时，关系数据库管理系统会自动检查</a:t>
            </a:r>
            <a:r>
              <a:rPr lang="en-US" altLang="zh-CN" i="1" spc="300" dirty="0" err="1">
                <a:solidFill>
                  <a:schemeClr val="tx1"/>
                </a:solidFill>
              </a:rPr>
              <a:t>Smajor</a:t>
            </a:r>
            <a:r>
              <a:rPr lang="en-US" altLang="zh-CN" i="1" spc="300" dirty="0">
                <a:solidFill>
                  <a:schemeClr val="tx1"/>
                </a:solidFill>
              </a:rPr>
              <a:t>='</a:t>
            </a:r>
            <a:r>
              <a:rPr lang="zh-CN" altLang="en-US" i="1" spc="300" dirty="0">
                <a:solidFill>
                  <a:schemeClr val="tx1"/>
                </a:solidFill>
              </a:rPr>
              <a:t>信息管理与信息系统</a:t>
            </a:r>
            <a:r>
              <a:rPr lang="en-US" altLang="zh-CN" i="1" spc="300" dirty="0">
                <a:solidFill>
                  <a:schemeClr val="tx1"/>
                </a:solidFill>
              </a:rPr>
              <a:t>'</a:t>
            </a:r>
            <a:r>
              <a:rPr lang="zh-CN" altLang="en-US" spc="300" dirty="0">
                <a:solidFill>
                  <a:schemeClr val="tx1"/>
                </a:solidFill>
              </a:rPr>
              <a:t>的条件。</a:t>
            </a:r>
          </a:p>
          <a:p>
            <a:pPr algn="just">
              <a:lnSpc>
                <a:spcPct val="135000"/>
              </a:lnSpc>
              <a:spcBef>
                <a:spcPts val="0"/>
              </a:spcBef>
            </a:pPr>
            <a:r>
              <a:rPr lang="en-US" altLang="zh-CN" sz="1400" spc="300" dirty="0">
                <a:solidFill>
                  <a:schemeClr val="tx1"/>
                </a:solidFill>
              </a:rPr>
              <a:t>INSERT INTO </a:t>
            </a:r>
            <a:r>
              <a:rPr lang="en-US" altLang="zh-CN" sz="1400" spc="300" dirty="0" err="1">
                <a:solidFill>
                  <a:schemeClr val="tx1"/>
                </a:solidFill>
              </a:rPr>
              <a:t>IS_Student</a:t>
            </a:r>
            <a:r>
              <a:rPr lang="en-US" altLang="zh-CN" sz="1400" spc="300" dirty="0">
                <a:solidFill>
                  <a:schemeClr val="tx1"/>
                </a:solidFill>
              </a:rPr>
              <a:t> values ('20180010','</a:t>
            </a:r>
            <a:r>
              <a:rPr lang="zh-CN" altLang="en-US" sz="1400" spc="300" dirty="0">
                <a:solidFill>
                  <a:schemeClr val="tx1"/>
                </a:solidFill>
              </a:rPr>
              <a:t>贾明</a:t>
            </a:r>
            <a:r>
              <a:rPr lang="en-US" altLang="zh-CN" sz="1400" spc="300" dirty="0">
                <a:solidFill>
                  <a:schemeClr val="tx1"/>
                </a:solidFill>
              </a:rPr>
              <a:t>','</a:t>
            </a:r>
            <a:r>
              <a:rPr lang="zh-CN" altLang="en-US" sz="1400" spc="300" dirty="0">
                <a:solidFill>
                  <a:schemeClr val="tx1"/>
                </a:solidFill>
              </a:rPr>
              <a:t>男</a:t>
            </a:r>
            <a:r>
              <a:rPr lang="en-US" altLang="zh-CN" sz="1400" spc="300" dirty="0">
                <a:solidFill>
                  <a:schemeClr val="tx1"/>
                </a:solidFill>
              </a:rPr>
              <a:t>','2001-11-1','</a:t>
            </a:r>
            <a:r>
              <a:rPr lang="zh-CN" altLang="en-US" sz="1400" spc="300" dirty="0">
                <a:solidFill>
                  <a:schemeClr val="tx1"/>
                </a:solidFill>
              </a:rPr>
              <a:t>信息管理与信息系统</a:t>
            </a:r>
            <a:r>
              <a:rPr lang="en-US" altLang="zh-CN" sz="1400" spc="300" dirty="0">
                <a:solidFill>
                  <a:schemeClr val="tx1"/>
                </a:solidFill>
              </a:rPr>
              <a:t>’); </a:t>
            </a:r>
            <a:r>
              <a:rPr lang="zh-CN" altLang="en-US" spc="300" dirty="0">
                <a:solidFill>
                  <a:srgbClr val="FF0000"/>
                </a:solidFill>
              </a:rPr>
              <a:t>插入成功</a:t>
            </a:r>
            <a:r>
              <a:rPr lang="zh-CN" altLang="en-US" spc="300" dirty="0">
                <a:solidFill>
                  <a:schemeClr val="tx1"/>
                </a:solidFill>
              </a:rPr>
              <a:t>。</a:t>
            </a:r>
          </a:p>
          <a:p>
            <a:pPr algn="just">
              <a:lnSpc>
                <a:spcPct val="135000"/>
              </a:lnSpc>
              <a:spcBef>
                <a:spcPts val="0"/>
              </a:spcBef>
            </a:pPr>
            <a:r>
              <a:rPr lang="en-US" altLang="zh-CN" sz="1500" spc="300" dirty="0">
                <a:solidFill>
                  <a:schemeClr val="tx1"/>
                </a:solidFill>
              </a:rPr>
              <a:t>INSERT INTO </a:t>
            </a:r>
            <a:r>
              <a:rPr lang="en-US" altLang="zh-CN" sz="1500" spc="300" dirty="0" err="1">
                <a:solidFill>
                  <a:schemeClr val="tx1"/>
                </a:solidFill>
              </a:rPr>
              <a:t>IS_Student</a:t>
            </a:r>
            <a:r>
              <a:rPr lang="en-US" altLang="zh-CN" sz="1500" spc="300" dirty="0">
                <a:solidFill>
                  <a:schemeClr val="tx1"/>
                </a:solidFill>
              </a:rPr>
              <a:t> values (‘20180011’,‘</a:t>
            </a:r>
            <a:r>
              <a:rPr lang="zh-CN" altLang="en-US" sz="1500" spc="300" dirty="0">
                <a:solidFill>
                  <a:schemeClr val="tx1"/>
                </a:solidFill>
              </a:rPr>
              <a:t>王伟’</a:t>
            </a:r>
            <a:r>
              <a:rPr lang="en-US" altLang="zh-CN" sz="1500" spc="300" dirty="0">
                <a:solidFill>
                  <a:schemeClr val="tx1"/>
                </a:solidFill>
              </a:rPr>
              <a:t>,‘</a:t>
            </a:r>
            <a:r>
              <a:rPr lang="zh-CN" altLang="en-US" sz="1500" spc="300" dirty="0">
                <a:solidFill>
                  <a:schemeClr val="tx1"/>
                </a:solidFill>
              </a:rPr>
              <a:t>男’</a:t>
            </a:r>
            <a:r>
              <a:rPr lang="en-US" altLang="zh-CN" sz="1500" spc="300" dirty="0">
                <a:solidFill>
                  <a:schemeClr val="tx1"/>
                </a:solidFill>
              </a:rPr>
              <a:t>,‘2003-11-1’,‘</a:t>
            </a:r>
            <a:r>
              <a:rPr lang="zh-CN" altLang="en-US" sz="1500" spc="300" dirty="0">
                <a:solidFill>
                  <a:schemeClr val="tx1"/>
                </a:solidFill>
              </a:rPr>
              <a:t>计算机科学</a:t>
            </a:r>
            <a:r>
              <a:rPr lang="en-US" altLang="zh-CN" sz="1500" spc="300" dirty="0">
                <a:solidFill>
                  <a:schemeClr val="tx1"/>
                </a:solidFill>
              </a:rPr>
              <a:t>’);</a:t>
            </a:r>
            <a:r>
              <a:rPr lang="zh-CN" altLang="en-US" spc="300" dirty="0">
                <a:solidFill>
                  <a:srgbClr val="FF0000"/>
                </a:solidFill>
              </a:rPr>
              <a:t>插入失败</a:t>
            </a:r>
            <a:r>
              <a:rPr lang="zh-CN" altLang="en-US" spc="300" dirty="0">
                <a:solidFill>
                  <a:schemeClr val="tx1"/>
                </a:solidFill>
              </a:rPr>
              <a:t>，不符合</a:t>
            </a:r>
            <a:r>
              <a:rPr lang="en-US" altLang="zh-CN" spc="300" dirty="0">
                <a:solidFill>
                  <a:schemeClr val="tx1"/>
                </a:solidFill>
              </a:rPr>
              <a:t>WITH CHECK OPTION</a:t>
            </a:r>
            <a:r>
              <a:rPr lang="zh-CN" altLang="en-US" spc="300" dirty="0">
                <a:solidFill>
                  <a:schemeClr val="tx1"/>
                </a:solidFill>
              </a:rPr>
              <a:t>条件</a:t>
            </a:r>
          </a:p>
          <a:p>
            <a:pPr algn="just">
              <a:lnSpc>
                <a:spcPct val="135000"/>
              </a:lnSpc>
              <a:spcBef>
                <a:spcPts val="0"/>
              </a:spcBef>
            </a:pPr>
            <a:r>
              <a:rPr lang="zh-CN" altLang="en-US" spc="300" dirty="0">
                <a:solidFill>
                  <a:schemeClr val="tx1"/>
                </a:solidFill>
              </a:rPr>
              <a:t>若一个视图是从单个基本表导出，并且只是去掉了基本表的某些行和某些列，但保留了主码，则称这类视图为</a:t>
            </a:r>
            <a:r>
              <a:rPr lang="zh-CN" altLang="en-US" spc="300" dirty="0">
                <a:solidFill>
                  <a:srgbClr val="FF0000"/>
                </a:solidFill>
              </a:rPr>
              <a:t>行列子集视图</a:t>
            </a:r>
            <a:r>
              <a:rPr lang="zh-CN" altLang="en-US" spc="300" dirty="0">
                <a:solidFill>
                  <a:schemeClr val="tx1"/>
                </a:solidFill>
              </a:rPr>
              <a:t>。</a:t>
            </a:r>
          </a:p>
          <a:p>
            <a:pPr algn="just">
              <a:lnSpc>
                <a:spcPct val="135000"/>
              </a:lnSpc>
              <a:spcBef>
                <a:spcPts val="0"/>
              </a:spcBef>
            </a:pPr>
            <a:r>
              <a:rPr lang="en-US" altLang="zh-CN" i="1" spc="300" dirty="0" err="1">
                <a:solidFill>
                  <a:schemeClr val="tx1"/>
                </a:solidFill>
              </a:rPr>
              <a:t>IS_Student</a:t>
            </a:r>
            <a:r>
              <a:rPr lang="zh-CN" altLang="en-US" spc="300" dirty="0">
                <a:solidFill>
                  <a:schemeClr val="tx1"/>
                </a:solidFill>
              </a:rPr>
              <a:t>视图就是一个行列子集视图。</a:t>
            </a:r>
          </a:p>
        </p:txBody>
      </p:sp>
      <p:pic>
        <p:nvPicPr>
          <p:cNvPr id="7" name="图片 6">
            <a:extLst>
              <a:ext uri="{FF2B5EF4-FFF2-40B4-BE49-F238E27FC236}">
                <a16:creationId xmlns:a16="http://schemas.microsoft.com/office/drawing/2014/main" id="{71C2F9E5-0BEB-AB37-E794-49AFD63C6D29}"/>
              </a:ext>
            </a:extLst>
          </p:cNvPr>
          <p:cNvPicPr>
            <a:picLocks noChangeAspect="1"/>
          </p:cNvPicPr>
          <p:nvPr/>
        </p:nvPicPr>
        <p:blipFill>
          <a:blip r:embed="rId2"/>
          <a:stretch>
            <a:fillRect/>
          </a:stretch>
        </p:blipFill>
        <p:spPr>
          <a:xfrm>
            <a:off x="6632575" y="915194"/>
            <a:ext cx="4746482" cy="1609918"/>
          </a:xfrm>
          <a:prstGeom prst="rect">
            <a:avLst/>
          </a:prstGeom>
          <a:ln>
            <a:solidFill>
              <a:schemeClr val="accent1"/>
            </a:solidFill>
          </a:ln>
        </p:spPr>
      </p:pic>
    </p:spTree>
    <p:extLst>
      <p:ext uri="{BB962C8B-B14F-4D97-AF65-F5344CB8AC3E}">
        <p14:creationId xmlns:p14="http://schemas.microsoft.com/office/powerpoint/2010/main" val="332859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FD67-F05A-3902-9538-70A73FB51A56}"/>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ACAA6E99-CEF0-151C-F289-F1D4938FC7BE}"/>
              </a:ext>
            </a:extLst>
          </p:cNvPr>
          <p:cNvSpPr>
            <a:spLocks noGrp="1"/>
          </p:cNvSpPr>
          <p:nvPr>
            <p:ph type="title"/>
          </p:nvPr>
        </p:nvSpPr>
        <p:spPr/>
        <p:txBody>
          <a:bodyPr/>
          <a:lstStyle/>
          <a:p>
            <a:r>
              <a:rPr lang="en-US" altLang="zh-CN" dirty="0"/>
              <a:t>7.1  </a:t>
            </a:r>
            <a:r>
              <a:rPr lang="zh-CN" altLang="en-US" dirty="0"/>
              <a:t>视图</a:t>
            </a:r>
          </a:p>
        </p:txBody>
      </p:sp>
      <p:sp>
        <p:nvSpPr>
          <p:cNvPr id="5" name="内容占位符 4">
            <a:extLst>
              <a:ext uri="{FF2B5EF4-FFF2-40B4-BE49-F238E27FC236}">
                <a16:creationId xmlns:a16="http://schemas.microsoft.com/office/drawing/2014/main" id="{6B3953FF-6732-066D-8E96-8720B78E6B25}"/>
              </a:ext>
            </a:extLst>
          </p:cNvPr>
          <p:cNvSpPr>
            <a:spLocks noGrp="1"/>
          </p:cNvSpPr>
          <p:nvPr>
            <p:ph idx="1"/>
          </p:nvPr>
        </p:nvSpPr>
        <p:spPr>
          <a:xfrm>
            <a:off x="619125" y="1056640"/>
            <a:ext cx="10978515" cy="765175"/>
          </a:xfrm>
        </p:spPr>
        <p:txBody>
          <a:bodyPr>
            <a:noAutofit/>
          </a:bodyPr>
          <a:lstStyle/>
          <a:p>
            <a:pPr marL="0" indent="0">
              <a:lnSpc>
                <a:spcPct val="150000"/>
              </a:lnSpc>
              <a:buNone/>
            </a:pPr>
            <a:r>
              <a:rPr lang="en-US" altLang="zh-CN" dirty="0"/>
              <a:t>1. </a:t>
            </a:r>
            <a:r>
              <a:rPr lang="zh-CN" altLang="en-US" dirty="0"/>
              <a:t>视图定义</a:t>
            </a:r>
            <a:r>
              <a:rPr lang="en-US" altLang="zh-CN" dirty="0"/>
              <a:t>-</a:t>
            </a:r>
            <a:r>
              <a:rPr lang="zh-CN" altLang="en-US" dirty="0"/>
              <a:t>建立视图</a:t>
            </a:r>
            <a:r>
              <a:rPr lang="en-US" altLang="zh-CN" dirty="0"/>
              <a:t> </a:t>
            </a:r>
            <a:endParaRPr lang="zh-CN" altLang="en-US" dirty="0"/>
          </a:p>
        </p:txBody>
      </p:sp>
      <p:sp>
        <p:nvSpPr>
          <p:cNvPr id="48" name="矩形 47">
            <a:extLst>
              <a:ext uri="{FF2B5EF4-FFF2-40B4-BE49-F238E27FC236}">
                <a16:creationId xmlns:a16="http://schemas.microsoft.com/office/drawing/2014/main" id="{8B2D577A-92B0-7B8C-0F8A-77847A901EFD}"/>
              </a:ext>
            </a:extLst>
          </p:cNvPr>
          <p:cNvSpPr/>
          <p:nvPr/>
        </p:nvSpPr>
        <p:spPr>
          <a:xfrm>
            <a:off x="765175" y="1821815"/>
            <a:ext cx="9464675" cy="4019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Wingdings" panose="05000000000000000000" charset="0"/>
              <a:buChar char="Ø"/>
            </a:pPr>
            <a:r>
              <a:rPr lang="zh-CN" altLang="en-US" sz="2000" dirty="0">
                <a:solidFill>
                  <a:schemeClr val="tx1"/>
                </a:solidFill>
              </a:rPr>
              <a:t>视图是在一个、多个基本表或视图基础上，通过查询语句定义的虚拟表格。</a:t>
            </a:r>
          </a:p>
        </p:txBody>
      </p:sp>
      <p:sp>
        <p:nvSpPr>
          <p:cNvPr id="3" name="内容占位符 2">
            <a:extLst>
              <a:ext uri="{FF2B5EF4-FFF2-40B4-BE49-F238E27FC236}">
                <a16:creationId xmlns:a16="http://schemas.microsoft.com/office/drawing/2014/main" id="{FDE65CFF-7B66-F2DF-A9FA-043AF80954A1}"/>
              </a:ext>
            </a:extLst>
          </p:cNvPr>
          <p:cNvSpPr txBox="1">
            <a:spLocks/>
          </p:cNvSpPr>
          <p:nvPr/>
        </p:nvSpPr>
        <p:spPr>
          <a:xfrm>
            <a:off x="774700" y="2468436"/>
            <a:ext cx="10734676" cy="4161758"/>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algn="just">
              <a:lnSpc>
                <a:spcPct val="140000"/>
              </a:lnSpc>
              <a:spcBef>
                <a:spcPts val="0"/>
              </a:spcBef>
            </a:pPr>
            <a:r>
              <a:rPr lang="zh-CN" altLang="en-US" spc="300" dirty="0">
                <a:solidFill>
                  <a:schemeClr val="tx1"/>
                </a:solidFill>
              </a:rPr>
              <a:t>视图也可以建立在多个基本表上</a:t>
            </a:r>
          </a:p>
          <a:p>
            <a:pPr algn="just">
              <a:lnSpc>
                <a:spcPct val="140000"/>
              </a:lnSpc>
              <a:spcBef>
                <a:spcPts val="0"/>
              </a:spcBef>
            </a:pPr>
            <a:r>
              <a:rPr lang="zh-CN" altLang="en-US" spc="300" dirty="0">
                <a:solidFill>
                  <a:srgbClr val="FF0000"/>
                </a:solidFill>
              </a:rPr>
              <a:t>建立信息管理与信息系统专业选修了</a:t>
            </a:r>
            <a:r>
              <a:rPr lang="en-US" altLang="zh-CN" spc="300" dirty="0">
                <a:solidFill>
                  <a:srgbClr val="FF0000"/>
                </a:solidFill>
              </a:rPr>
              <a:t>81001</a:t>
            </a:r>
            <a:r>
              <a:rPr lang="zh-CN" altLang="en-US" spc="300" dirty="0">
                <a:solidFill>
                  <a:srgbClr val="FF0000"/>
                </a:solidFill>
              </a:rPr>
              <a:t>号课程的学生的视图（包括学号、姓名、成绩属性）。</a:t>
            </a:r>
            <a:endParaRPr lang="zh-CN" altLang="en-US" spc="300" dirty="0">
              <a:solidFill>
                <a:schemeClr val="tx1"/>
              </a:solidFill>
            </a:endParaRPr>
          </a:p>
          <a:p>
            <a:pPr marL="0" indent="0" algn="just">
              <a:lnSpc>
                <a:spcPct val="140000"/>
              </a:lnSpc>
              <a:spcBef>
                <a:spcPts val="0"/>
              </a:spcBef>
              <a:buNone/>
            </a:pPr>
            <a:r>
              <a:rPr lang="zh-CN" altLang="en-US" spc="300" dirty="0">
                <a:solidFill>
                  <a:schemeClr val="tx1"/>
                </a:solidFill>
              </a:rPr>
              <a:t>	</a:t>
            </a:r>
            <a:r>
              <a:rPr lang="en-US" altLang="zh-CN" i="1" spc="300" dirty="0">
                <a:solidFill>
                  <a:schemeClr val="tx1"/>
                </a:solidFill>
              </a:rPr>
              <a:t>CREATE VIEW IS_C1(</a:t>
            </a:r>
            <a:r>
              <a:rPr lang="en-US" altLang="zh-CN" i="1" spc="300" dirty="0" err="1">
                <a:solidFill>
                  <a:schemeClr val="tx1"/>
                </a:solidFill>
              </a:rPr>
              <a:t>Sno,Sname,Grade</a:t>
            </a:r>
            <a:r>
              <a:rPr lang="en-US" altLang="zh-CN" i="1" spc="300" dirty="0">
                <a:solidFill>
                  <a:schemeClr val="tx1"/>
                </a:solidFill>
              </a:rPr>
              <a:t>)</a:t>
            </a:r>
          </a:p>
          <a:p>
            <a:pPr marL="0" indent="0" algn="just">
              <a:lnSpc>
                <a:spcPct val="140000"/>
              </a:lnSpc>
              <a:spcBef>
                <a:spcPts val="0"/>
              </a:spcBef>
              <a:buNone/>
            </a:pPr>
            <a:r>
              <a:rPr lang="en-US" altLang="zh-CN" i="1" spc="300" dirty="0">
                <a:solidFill>
                  <a:schemeClr val="tx1"/>
                </a:solidFill>
              </a:rPr>
              <a:t>	AS</a:t>
            </a:r>
          </a:p>
          <a:p>
            <a:pPr marL="0" indent="0" algn="just">
              <a:lnSpc>
                <a:spcPct val="140000"/>
              </a:lnSpc>
              <a:spcBef>
                <a:spcPts val="0"/>
              </a:spcBef>
              <a:buNone/>
            </a:pPr>
            <a:r>
              <a:rPr lang="en-US" altLang="zh-CN" i="1" spc="300" dirty="0">
                <a:solidFill>
                  <a:schemeClr val="tx1"/>
                </a:solidFill>
              </a:rPr>
              <a:t>	SELECT </a:t>
            </a:r>
            <a:r>
              <a:rPr lang="en-US" altLang="zh-CN" i="1" spc="300" dirty="0" err="1">
                <a:solidFill>
                  <a:schemeClr val="tx1"/>
                </a:solidFill>
              </a:rPr>
              <a:t>Student.Sno,Sname,Grade</a:t>
            </a:r>
            <a:endParaRPr lang="en-US" altLang="zh-CN" i="1" spc="300" dirty="0">
              <a:solidFill>
                <a:schemeClr val="tx1"/>
              </a:solidFill>
            </a:endParaRPr>
          </a:p>
          <a:p>
            <a:pPr marL="0" indent="0" algn="just">
              <a:lnSpc>
                <a:spcPct val="140000"/>
              </a:lnSpc>
              <a:spcBef>
                <a:spcPts val="0"/>
              </a:spcBef>
              <a:buNone/>
            </a:pPr>
            <a:r>
              <a:rPr lang="en-US" altLang="zh-CN" i="1" spc="300" dirty="0">
                <a:solidFill>
                  <a:schemeClr val="tx1"/>
                </a:solidFill>
              </a:rPr>
              <a:t>	FROM </a:t>
            </a:r>
            <a:r>
              <a:rPr lang="en-US" altLang="zh-CN" i="1" spc="300" dirty="0" err="1">
                <a:solidFill>
                  <a:schemeClr val="tx1"/>
                </a:solidFill>
              </a:rPr>
              <a:t>Student,SC</a:t>
            </a:r>
            <a:endParaRPr lang="en-US" altLang="zh-CN" i="1" spc="300" dirty="0">
              <a:solidFill>
                <a:schemeClr val="tx1"/>
              </a:solidFill>
            </a:endParaRPr>
          </a:p>
          <a:p>
            <a:pPr marL="0" indent="0" algn="just">
              <a:lnSpc>
                <a:spcPct val="140000"/>
              </a:lnSpc>
              <a:spcBef>
                <a:spcPts val="0"/>
              </a:spcBef>
              <a:buNone/>
            </a:pPr>
            <a:r>
              <a:rPr lang="en-US" altLang="zh-CN" i="1" spc="300" dirty="0">
                <a:solidFill>
                  <a:schemeClr val="tx1"/>
                </a:solidFill>
              </a:rPr>
              <a:t>	WHERE </a:t>
            </a:r>
            <a:r>
              <a:rPr lang="en-US" altLang="zh-CN" i="1" spc="300" dirty="0" err="1">
                <a:solidFill>
                  <a:schemeClr val="tx1"/>
                </a:solidFill>
              </a:rPr>
              <a:t>Smajor</a:t>
            </a:r>
            <a:r>
              <a:rPr lang="en-US" altLang="zh-CN" i="1" spc="300" dirty="0">
                <a:solidFill>
                  <a:schemeClr val="tx1"/>
                </a:solidFill>
              </a:rPr>
              <a:t>='</a:t>
            </a:r>
            <a:r>
              <a:rPr lang="zh-CN" altLang="en-US" i="1" spc="300" dirty="0">
                <a:solidFill>
                  <a:schemeClr val="tx1"/>
                </a:solidFill>
              </a:rPr>
              <a:t>信息管理与信息系统</a:t>
            </a:r>
            <a:r>
              <a:rPr lang="en-US" altLang="zh-CN" i="1" spc="300" dirty="0">
                <a:solidFill>
                  <a:schemeClr val="tx1"/>
                </a:solidFill>
              </a:rPr>
              <a:t>' AND</a:t>
            </a:r>
          </a:p>
          <a:p>
            <a:pPr marL="0" indent="0" algn="just">
              <a:lnSpc>
                <a:spcPct val="140000"/>
              </a:lnSpc>
              <a:spcBef>
                <a:spcPts val="0"/>
              </a:spcBef>
              <a:buNone/>
            </a:pPr>
            <a:r>
              <a:rPr lang="en-US" altLang="zh-CN" i="1" spc="300" dirty="0">
                <a:solidFill>
                  <a:schemeClr val="tx1"/>
                </a:solidFill>
              </a:rPr>
              <a:t>	</a:t>
            </a:r>
            <a:r>
              <a:rPr lang="en-US" altLang="zh-CN" i="1" spc="300" dirty="0" err="1">
                <a:solidFill>
                  <a:schemeClr val="tx1"/>
                </a:solidFill>
              </a:rPr>
              <a:t>Student.Sno</a:t>
            </a:r>
            <a:r>
              <a:rPr lang="en-US" altLang="zh-CN" i="1" spc="300" dirty="0">
                <a:solidFill>
                  <a:schemeClr val="tx1"/>
                </a:solidFill>
              </a:rPr>
              <a:t>=</a:t>
            </a:r>
            <a:r>
              <a:rPr lang="en-US" altLang="zh-CN" i="1" spc="300" dirty="0" err="1">
                <a:solidFill>
                  <a:schemeClr val="tx1"/>
                </a:solidFill>
              </a:rPr>
              <a:t>SC.Sno</a:t>
            </a:r>
            <a:r>
              <a:rPr lang="en-US" altLang="zh-CN" i="1" spc="300" dirty="0">
                <a:solidFill>
                  <a:schemeClr val="tx1"/>
                </a:solidFill>
              </a:rPr>
              <a:t> AND </a:t>
            </a:r>
            <a:r>
              <a:rPr lang="en-US" altLang="zh-CN" i="1" spc="300" dirty="0" err="1">
                <a:solidFill>
                  <a:schemeClr val="tx1"/>
                </a:solidFill>
              </a:rPr>
              <a:t>SC.Cno</a:t>
            </a:r>
            <a:r>
              <a:rPr lang="en-US" altLang="zh-CN" i="1" spc="300" dirty="0">
                <a:solidFill>
                  <a:schemeClr val="tx1"/>
                </a:solidFill>
              </a:rPr>
              <a:t>='81001';</a:t>
            </a:r>
          </a:p>
        </p:txBody>
      </p:sp>
    </p:spTree>
    <p:extLst>
      <p:ext uri="{BB962C8B-B14F-4D97-AF65-F5344CB8AC3E}">
        <p14:creationId xmlns:p14="http://schemas.microsoft.com/office/powerpoint/2010/main" val="239734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B711F-B931-4939-809C-90AD6E3E2590}"/>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3211F392-222E-0613-7362-D6ECEA67B2E0}"/>
              </a:ext>
            </a:extLst>
          </p:cNvPr>
          <p:cNvSpPr>
            <a:spLocks noGrp="1"/>
          </p:cNvSpPr>
          <p:nvPr>
            <p:ph type="title"/>
          </p:nvPr>
        </p:nvSpPr>
        <p:spPr/>
        <p:txBody>
          <a:bodyPr/>
          <a:lstStyle/>
          <a:p>
            <a:r>
              <a:rPr lang="en-US" altLang="zh-CN" dirty="0"/>
              <a:t>7.1  </a:t>
            </a:r>
            <a:r>
              <a:rPr lang="zh-CN" altLang="en-US" dirty="0"/>
              <a:t>视图</a:t>
            </a:r>
          </a:p>
        </p:txBody>
      </p:sp>
      <p:sp>
        <p:nvSpPr>
          <p:cNvPr id="5" name="内容占位符 4">
            <a:extLst>
              <a:ext uri="{FF2B5EF4-FFF2-40B4-BE49-F238E27FC236}">
                <a16:creationId xmlns:a16="http://schemas.microsoft.com/office/drawing/2014/main" id="{ECE392C4-E518-9048-75BF-6DAFBBFE2794}"/>
              </a:ext>
            </a:extLst>
          </p:cNvPr>
          <p:cNvSpPr>
            <a:spLocks noGrp="1"/>
          </p:cNvSpPr>
          <p:nvPr>
            <p:ph idx="1"/>
          </p:nvPr>
        </p:nvSpPr>
        <p:spPr>
          <a:xfrm>
            <a:off x="619125" y="1056640"/>
            <a:ext cx="10978515" cy="765175"/>
          </a:xfrm>
        </p:spPr>
        <p:txBody>
          <a:bodyPr>
            <a:noAutofit/>
          </a:bodyPr>
          <a:lstStyle/>
          <a:p>
            <a:pPr marL="0" indent="0">
              <a:lnSpc>
                <a:spcPct val="150000"/>
              </a:lnSpc>
              <a:buNone/>
            </a:pPr>
            <a:r>
              <a:rPr lang="en-US" altLang="zh-CN" dirty="0"/>
              <a:t>1. </a:t>
            </a:r>
            <a:r>
              <a:rPr lang="zh-CN" altLang="en-US" dirty="0"/>
              <a:t>视图定义</a:t>
            </a:r>
            <a:r>
              <a:rPr lang="en-US" altLang="zh-CN" dirty="0"/>
              <a:t>-</a:t>
            </a:r>
            <a:r>
              <a:rPr lang="zh-CN" altLang="en-US" dirty="0"/>
              <a:t>建立视图</a:t>
            </a:r>
            <a:r>
              <a:rPr lang="en-US" altLang="zh-CN" dirty="0"/>
              <a:t> </a:t>
            </a:r>
            <a:endParaRPr lang="zh-CN" altLang="en-US" dirty="0"/>
          </a:p>
        </p:txBody>
      </p:sp>
      <p:sp>
        <p:nvSpPr>
          <p:cNvPr id="48" name="矩形 47">
            <a:extLst>
              <a:ext uri="{FF2B5EF4-FFF2-40B4-BE49-F238E27FC236}">
                <a16:creationId xmlns:a16="http://schemas.microsoft.com/office/drawing/2014/main" id="{FB320444-8281-1C35-6322-0A2277D26E7B}"/>
              </a:ext>
            </a:extLst>
          </p:cNvPr>
          <p:cNvSpPr/>
          <p:nvPr/>
        </p:nvSpPr>
        <p:spPr>
          <a:xfrm>
            <a:off x="765175" y="1821815"/>
            <a:ext cx="9464675" cy="4019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Wingdings" panose="05000000000000000000" charset="0"/>
              <a:buChar char="Ø"/>
            </a:pPr>
            <a:r>
              <a:rPr lang="zh-CN" altLang="en-US" sz="2000" dirty="0">
                <a:solidFill>
                  <a:schemeClr val="tx1"/>
                </a:solidFill>
              </a:rPr>
              <a:t>视图是在一个、多个基本表或视图基础上，通过查询语句定义的虚拟表格。</a:t>
            </a:r>
          </a:p>
        </p:txBody>
      </p:sp>
      <p:sp>
        <p:nvSpPr>
          <p:cNvPr id="3" name="内容占位符 2">
            <a:extLst>
              <a:ext uri="{FF2B5EF4-FFF2-40B4-BE49-F238E27FC236}">
                <a16:creationId xmlns:a16="http://schemas.microsoft.com/office/drawing/2014/main" id="{E0A17C01-2567-C2E1-8675-EB78E8925E73}"/>
              </a:ext>
            </a:extLst>
          </p:cNvPr>
          <p:cNvSpPr txBox="1">
            <a:spLocks/>
          </p:cNvSpPr>
          <p:nvPr/>
        </p:nvSpPr>
        <p:spPr>
          <a:xfrm>
            <a:off x="774700" y="2468436"/>
            <a:ext cx="10734676" cy="4161758"/>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algn="just">
              <a:lnSpc>
                <a:spcPct val="150000"/>
              </a:lnSpc>
              <a:spcBef>
                <a:spcPts val="0"/>
              </a:spcBef>
            </a:pPr>
            <a:r>
              <a:rPr lang="zh-CN" altLang="en-US" spc="300" dirty="0">
                <a:solidFill>
                  <a:schemeClr val="tx1"/>
                </a:solidFill>
              </a:rPr>
              <a:t>视图也可以建立在一个或多个已定义好的视图上，或建立在基本表与视图上</a:t>
            </a:r>
          </a:p>
          <a:p>
            <a:pPr algn="just">
              <a:lnSpc>
                <a:spcPct val="150000"/>
              </a:lnSpc>
              <a:spcBef>
                <a:spcPts val="0"/>
              </a:spcBef>
            </a:pPr>
            <a:r>
              <a:rPr lang="zh-CN" altLang="en-US" spc="300" dirty="0">
                <a:solidFill>
                  <a:srgbClr val="FF0000"/>
                </a:solidFill>
              </a:rPr>
              <a:t>建立信息管理与信息系统专业选修了</a:t>
            </a:r>
            <a:r>
              <a:rPr lang="en-US" altLang="zh-CN" spc="300" dirty="0">
                <a:solidFill>
                  <a:srgbClr val="FF0000"/>
                </a:solidFill>
              </a:rPr>
              <a:t>81001</a:t>
            </a:r>
            <a:r>
              <a:rPr lang="zh-CN" altLang="en-US" spc="300" dirty="0">
                <a:solidFill>
                  <a:srgbClr val="FF0000"/>
                </a:solidFill>
              </a:rPr>
              <a:t>号课程且成绩在</a:t>
            </a:r>
            <a:r>
              <a:rPr lang="en-US" altLang="zh-CN" spc="300" dirty="0">
                <a:solidFill>
                  <a:srgbClr val="FF0000"/>
                </a:solidFill>
              </a:rPr>
              <a:t>90</a:t>
            </a:r>
            <a:r>
              <a:rPr lang="zh-CN" altLang="en-US" spc="300" dirty="0">
                <a:solidFill>
                  <a:srgbClr val="FF0000"/>
                </a:solidFill>
              </a:rPr>
              <a:t>分以上的学生的视图（包括学号、姓名、成绩属性） 。	</a:t>
            </a:r>
          </a:p>
          <a:p>
            <a:pPr marL="0" indent="0" algn="just">
              <a:lnSpc>
                <a:spcPct val="150000"/>
              </a:lnSpc>
              <a:spcBef>
                <a:spcPts val="0"/>
              </a:spcBef>
              <a:buNone/>
            </a:pPr>
            <a:r>
              <a:rPr lang="zh-CN" altLang="en-US" spc="300" dirty="0">
                <a:solidFill>
                  <a:srgbClr val="FF0000"/>
                </a:solidFill>
              </a:rPr>
              <a:t>	</a:t>
            </a:r>
            <a:r>
              <a:rPr lang="en-US" altLang="zh-CN" i="1" spc="300" dirty="0">
                <a:solidFill>
                  <a:schemeClr val="tx1"/>
                </a:solidFill>
              </a:rPr>
              <a:t>CREATE VIEW IS_C2</a:t>
            </a:r>
          </a:p>
          <a:p>
            <a:pPr marL="0" indent="0" algn="just">
              <a:lnSpc>
                <a:spcPct val="150000"/>
              </a:lnSpc>
              <a:spcBef>
                <a:spcPts val="0"/>
              </a:spcBef>
              <a:buNone/>
            </a:pPr>
            <a:r>
              <a:rPr lang="en-US" altLang="zh-CN" i="1" spc="300" dirty="0">
                <a:solidFill>
                  <a:schemeClr val="tx1"/>
                </a:solidFill>
              </a:rPr>
              <a:t>	AS</a:t>
            </a:r>
          </a:p>
          <a:p>
            <a:pPr marL="0" indent="0" algn="just">
              <a:lnSpc>
                <a:spcPct val="150000"/>
              </a:lnSpc>
              <a:spcBef>
                <a:spcPts val="0"/>
              </a:spcBef>
              <a:buNone/>
            </a:pPr>
            <a:r>
              <a:rPr lang="en-US" altLang="zh-CN" i="1" spc="300" dirty="0">
                <a:solidFill>
                  <a:schemeClr val="tx1"/>
                </a:solidFill>
              </a:rPr>
              <a:t>	SELECT </a:t>
            </a:r>
            <a:r>
              <a:rPr lang="en-US" altLang="zh-CN" i="1" spc="300" dirty="0" err="1">
                <a:solidFill>
                  <a:schemeClr val="tx1"/>
                </a:solidFill>
              </a:rPr>
              <a:t>Sno,Sname,Grade</a:t>
            </a:r>
            <a:endParaRPr lang="en-US" altLang="zh-CN" i="1" spc="300" dirty="0">
              <a:solidFill>
                <a:schemeClr val="tx1"/>
              </a:solidFill>
            </a:endParaRPr>
          </a:p>
          <a:p>
            <a:pPr marL="0" indent="0" algn="just">
              <a:lnSpc>
                <a:spcPct val="150000"/>
              </a:lnSpc>
              <a:spcBef>
                <a:spcPts val="0"/>
              </a:spcBef>
              <a:buNone/>
            </a:pPr>
            <a:r>
              <a:rPr lang="en-US" altLang="zh-CN" i="1" spc="300" dirty="0">
                <a:solidFill>
                  <a:schemeClr val="tx1"/>
                </a:solidFill>
              </a:rPr>
              <a:t>	FROM  IS_C1</a:t>
            </a:r>
          </a:p>
          <a:p>
            <a:pPr marL="0" indent="0" algn="just">
              <a:lnSpc>
                <a:spcPct val="150000"/>
              </a:lnSpc>
              <a:spcBef>
                <a:spcPts val="0"/>
              </a:spcBef>
              <a:buNone/>
            </a:pPr>
            <a:r>
              <a:rPr lang="en-US" altLang="zh-CN" i="1" spc="300" dirty="0">
                <a:solidFill>
                  <a:schemeClr val="tx1"/>
                </a:solidFill>
              </a:rPr>
              <a:t>	WHERE Grade&gt;=90;</a:t>
            </a:r>
          </a:p>
        </p:txBody>
      </p:sp>
    </p:spTree>
    <p:extLst>
      <p:ext uri="{BB962C8B-B14F-4D97-AF65-F5344CB8AC3E}">
        <p14:creationId xmlns:p14="http://schemas.microsoft.com/office/powerpoint/2010/main" val="129620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4CDED-AED2-D5A3-258B-84F7AD15CF08}"/>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ED0E3559-5F04-003A-C6BD-D6D6EA08B46B}"/>
              </a:ext>
            </a:extLst>
          </p:cNvPr>
          <p:cNvSpPr>
            <a:spLocks noGrp="1"/>
          </p:cNvSpPr>
          <p:nvPr>
            <p:ph type="title"/>
          </p:nvPr>
        </p:nvSpPr>
        <p:spPr/>
        <p:txBody>
          <a:bodyPr/>
          <a:lstStyle/>
          <a:p>
            <a:r>
              <a:rPr lang="en-US" altLang="zh-CN" dirty="0"/>
              <a:t>7.1  </a:t>
            </a:r>
            <a:r>
              <a:rPr lang="zh-CN" altLang="en-US" dirty="0"/>
              <a:t>视图</a:t>
            </a:r>
          </a:p>
        </p:txBody>
      </p:sp>
      <p:sp>
        <p:nvSpPr>
          <p:cNvPr id="5" name="内容占位符 4">
            <a:extLst>
              <a:ext uri="{FF2B5EF4-FFF2-40B4-BE49-F238E27FC236}">
                <a16:creationId xmlns:a16="http://schemas.microsoft.com/office/drawing/2014/main" id="{24E5A561-4BA5-D906-66C0-86C5C56D6C96}"/>
              </a:ext>
            </a:extLst>
          </p:cNvPr>
          <p:cNvSpPr>
            <a:spLocks noGrp="1"/>
          </p:cNvSpPr>
          <p:nvPr>
            <p:ph idx="1"/>
          </p:nvPr>
        </p:nvSpPr>
        <p:spPr>
          <a:xfrm>
            <a:off x="619125" y="1056640"/>
            <a:ext cx="10978515" cy="765175"/>
          </a:xfrm>
        </p:spPr>
        <p:txBody>
          <a:bodyPr>
            <a:noAutofit/>
          </a:bodyPr>
          <a:lstStyle/>
          <a:p>
            <a:pPr marL="0" indent="0">
              <a:lnSpc>
                <a:spcPct val="150000"/>
              </a:lnSpc>
              <a:buNone/>
            </a:pPr>
            <a:r>
              <a:rPr lang="en-US" altLang="zh-CN" dirty="0"/>
              <a:t>1. </a:t>
            </a:r>
            <a:r>
              <a:rPr lang="zh-CN" altLang="en-US" dirty="0"/>
              <a:t>视图定义</a:t>
            </a:r>
            <a:r>
              <a:rPr lang="en-US" altLang="zh-CN" dirty="0"/>
              <a:t>-</a:t>
            </a:r>
            <a:r>
              <a:rPr lang="zh-CN" altLang="en-US" dirty="0"/>
              <a:t>建立视图</a:t>
            </a:r>
            <a:r>
              <a:rPr lang="en-US" altLang="zh-CN" dirty="0"/>
              <a:t> </a:t>
            </a:r>
            <a:endParaRPr lang="zh-CN" altLang="en-US" dirty="0"/>
          </a:p>
        </p:txBody>
      </p:sp>
      <p:sp>
        <p:nvSpPr>
          <p:cNvPr id="48" name="矩形 47">
            <a:extLst>
              <a:ext uri="{FF2B5EF4-FFF2-40B4-BE49-F238E27FC236}">
                <a16:creationId xmlns:a16="http://schemas.microsoft.com/office/drawing/2014/main" id="{66538B36-05B9-C213-BEFC-9E7B0E9F9E04}"/>
              </a:ext>
            </a:extLst>
          </p:cNvPr>
          <p:cNvSpPr/>
          <p:nvPr/>
        </p:nvSpPr>
        <p:spPr>
          <a:xfrm>
            <a:off x="765175" y="1821815"/>
            <a:ext cx="9464675" cy="4019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Wingdings" panose="05000000000000000000" charset="0"/>
              <a:buChar char="Ø"/>
            </a:pPr>
            <a:r>
              <a:rPr lang="zh-CN" altLang="en-US" sz="2000" dirty="0">
                <a:solidFill>
                  <a:schemeClr val="tx1"/>
                </a:solidFill>
              </a:rPr>
              <a:t>视图是在一个、多个基本表或视图基础上，通过查询语句定义的虚拟表格。</a:t>
            </a:r>
          </a:p>
        </p:txBody>
      </p:sp>
      <p:sp>
        <p:nvSpPr>
          <p:cNvPr id="3" name="内容占位符 2">
            <a:extLst>
              <a:ext uri="{FF2B5EF4-FFF2-40B4-BE49-F238E27FC236}">
                <a16:creationId xmlns:a16="http://schemas.microsoft.com/office/drawing/2014/main" id="{55C10BF9-FD9E-7DE7-A35F-34CAED2DE086}"/>
              </a:ext>
            </a:extLst>
          </p:cNvPr>
          <p:cNvSpPr txBox="1">
            <a:spLocks/>
          </p:cNvSpPr>
          <p:nvPr/>
        </p:nvSpPr>
        <p:spPr>
          <a:xfrm>
            <a:off x="774700" y="2468436"/>
            <a:ext cx="10734676" cy="4161758"/>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algn="just">
              <a:lnSpc>
                <a:spcPct val="150000"/>
              </a:lnSpc>
              <a:spcBef>
                <a:spcPts val="0"/>
              </a:spcBef>
            </a:pPr>
            <a:r>
              <a:rPr lang="zh-CN" altLang="en-US" spc="300" dirty="0">
                <a:solidFill>
                  <a:schemeClr val="tx1"/>
                </a:solidFill>
              </a:rPr>
              <a:t>带表达式的视图</a:t>
            </a:r>
          </a:p>
          <a:p>
            <a:pPr algn="just">
              <a:lnSpc>
                <a:spcPct val="150000"/>
              </a:lnSpc>
              <a:spcBef>
                <a:spcPts val="0"/>
              </a:spcBef>
            </a:pPr>
            <a:r>
              <a:rPr lang="zh-CN" altLang="en-US" spc="300" dirty="0">
                <a:solidFill>
                  <a:srgbClr val="FF0000"/>
                </a:solidFill>
              </a:rPr>
              <a:t>将学生的学号、姓名、年龄定义为一个视图。</a:t>
            </a:r>
          </a:p>
          <a:p>
            <a:pPr marL="0" indent="0" algn="just">
              <a:lnSpc>
                <a:spcPct val="150000"/>
              </a:lnSpc>
              <a:spcBef>
                <a:spcPts val="0"/>
              </a:spcBef>
              <a:buNone/>
              <a:tabLst>
                <a:tab pos="444500" algn="l"/>
              </a:tabLst>
            </a:pPr>
            <a:r>
              <a:rPr lang="zh-CN" altLang="en-US" spc="300" dirty="0">
                <a:solidFill>
                  <a:srgbClr val="FF0000"/>
                </a:solidFill>
              </a:rPr>
              <a:t>	</a:t>
            </a:r>
            <a:r>
              <a:rPr lang="en-US" altLang="zh-CN" i="1" spc="300" dirty="0">
                <a:solidFill>
                  <a:schemeClr val="tx1"/>
                </a:solidFill>
              </a:rPr>
              <a:t>CREATE VIEW S_AGE(</a:t>
            </a:r>
            <a:r>
              <a:rPr lang="en-US" altLang="zh-CN" i="1" spc="300" dirty="0" err="1">
                <a:solidFill>
                  <a:schemeClr val="tx1"/>
                </a:solidFill>
              </a:rPr>
              <a:t>Sno,Sname,Sage</a:t>
            </a:r>
            <a:r>
              <a:rPr lang="en-US" altLang="zh-CN" i="1" spc="300" dirty="0">
                <a:solidFill>
                  <a:schemeClr val="tx1"/>
                </a:solidFill>
              </a:rPr>
              <a:t>)</a:t>
            </a:r>
          </a:p>
          <a:p>
            <a:pPr marL="0" indent="0" algn="just">
              <a:lnSpc>
                <a:spcPct val="150000"/>
              </a:lnSpc>
              <a:spcBef>
                <a:spcPts val="0"/>
              </a:spcBef>
              <a:buNone/>
              <a:tabLst>
                <a:tab pos="444500" algn="l"/>
              </a:tabLst>
            </a:pPr>
            <a:r>
              <a:rPr lang="en-US" altLang="zh-CN" i="1" spc="300" dirty="0">
                <a:solidFill>
                  <a:schemeClr val="tx1"/>
                </a:solidFill>
              </a:rPr>
              <a:t>	AS</a:t>
            </a:r>
          </a:p>
          <a:p>
            <a:pPr marL="0" indent="0" algn="just">
              <a:lnSpc>
                <a:spcPct val="150000"/>
              </a:lnSpc>
              <a:spcBef>
                <a:spcPts val="0"/>
              </a:spcBef>
              <a:buNone/>
              <a:tabLst>
                <a:tab pos="444500" algn="l"/>
              </a:tabLst>
            </a:pPr>
            <a:r>
              <a:rPr lang="en-US" altLang="zh-CN" i="1" spc="300" dirty="0">
                <a:solidFill>
                  <a:schemeClr val="tx1"/>
                </a:solidFill>
              </a:rPr>
              <a:t>	SELECT </a:t>
            </a:r>
            <a:r>
              <a:rPr lang="en-US" altLang="zh-CN" i="1" spc="300" dirty="0" err="1">
                <a:solidFill>
                  <a:schemeClr val="tx1"/>
                </a:solidFill>
              </a:rPr>
              <a:t>Sno,Sname</a:t>
            </a:r>
            <a:r>
              <a:rPr lang="en-US" altLang="zh-CN" i="1" spc="300" dirty="0">
                <a:solidFill>
                  <a:schemeClr val="tx1"/>
                </a:solidFill>
              </a:rPr>
              <a:t>,(extract(year from </a:t>
            </a:r>
            <a:r>
              <a:rPr lang="en-US" altLang="zh-CN" i="1" spc="300" dirty="0" err="1">
                <a:solidFill>
                  <a:schemeClr val="tx1"/>
                </a:solidFill>
              </a:rPr>
              <a:t>current_date</a:t>
            </a:r>
            <a:r>
              <a:rPr lang="en-US" altLang="zh-CN" i="1" spc="300" dirty="0">
                <a:solidFill>
                  <a:schemeClr val="tx1"/>
                </a:solidFill>
              </a:rPr>
              <a:t>)-extract(year from </a:t>
            </a:r>
            <a:r>
              <a:rPr lang="en-US" altLang="zh-CN" i="1" spc="300" dirty="0" err="1">
                <a:solidFill>
                  <a:schemeClr val="tx1"/>
                </a:solidFill>
              </a:rPr>
              <a:t>Sbirthdate</a:t>
            </a:r>
            <a:r>
              <a:rPr lang="en-US" altLang="zh-CN" i="1" spc="300" dirty="0">
                <a:solidFill>
                  <a:schemeClr val="tx1"/>
                </a:solidFill>
              </a:rPr>
              <a:t>) )</a:t>
            </a:r>
          </a:p>
          <a:p>
            <a:pPr marL="0" indent="0" algn="just">
              <a:lnSpc>
                <a:spcPct val="150000"/>
              </a:lnSpc>
              <a:spcBef>
                <a:spcPts val="0"/>
              </a:spcBef>
              <a:buNone/>
              <a:tabLst>
                <a:tab pos="444500" algn="l"/>
              </a:tabLst>
            </a:pPr>
            <a:r>
              <a:rPr lang="en-US" altLang="zh-CN" i="1" spc="300" dirty="0">
                <a:solidFill>
                  <a:schemeClr val="tx1"/>
                </a:solidFill>
              </a:rPr>
              <a:t>	FROM Student; </a:t>
            </a:r>
          </a:p>
          <a:p>
            <a:pPr marL="0" indent="0" algn="just">
              <a:lnSpc>
                <a:spcPct val="150000"/>
              </a:lnSpc>
              <a:spcBef>
                <a:spcPts val="0"/>
              </a:spcBef>
              <a:buNone/>
            </a:pPr>
            <a:endParaRPr lang="en-US" altLang="zh-CN" i="1" spc="300" dirty="0">
              <a:solidFill>
                <a:schemeClr val="tx1"/>
              </a:solidFill>
            </a:endParaRPr>
          </a:p>
        </p:txBody>
      </p:sp>
    </p:spTree>
    <p:extLst>
      <p:ext uri="{BB962C8B-B14F-4D97-AF65-F5344CB8AC3E}">
        <p14:creationId xmlns:p14="http://schemas.microsoft.com/office/powerpoint/2010/main" val="195562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a:extLst>
              <a:ext uri="{FF2B5EF4-FFF2-40B4-BE49-F238E27FC236}">
                <a16:creationId xmlns:a16="http://schemas.microsoft.com/office/drawing/2014/main" id="{D5FCF9FC-3043-B27B-9A14-7CE09CF00055}"/>
              </a:ext>
            </a:extLst>
          </p:cNvPr>
          <p:cNvSpPr>
            <a:spLocks noGrp="1" noChangeArrowheads="1"/>
          </p:cNvSpPr>
          <p:nvPr>
            <p:ph type="body" idx="4294967295"/>
          </p:nvPr>
        </p:nvSpPr>
        <p:spPr>
          <a:xfrm>
            <a:off x="751785" y="2468436"/>
            <a:ext cx="10975340" cy="4093699"/>
          </a:xfrm>
        </p:spPr>
        <p:txBody>
          <a:bodyPr>
            <a:normAutofit/>
          </a:bodyPr>
          <a:lstStyle/>
          <a:p>
            <a:pPr algn="just">
              <a:lnSpc>
                <a:spcPct val="150000"/>
              </a:lnSpc>
              <a:spcBef>
                <a:spcPts val="0"/>
              </a:spcBef>
            </a:pPr>
            <a:r>
              <a:rPr lang="zh-CN" altLang="en-US" spc="300" dirty="0">
                <a:solidFill>
                  <a:schemeClr val="tx1"/>
                </a:solidFill>
              </a:rPr>
              <a:t>分组视图</a:t>
            </a:r>
          </a:p>
          <a:p>
            <a:pPr algn="just">
              <a:lnSpc>
                <a:spcPct val="150000"/>
              </a:lnSpc>
              <a:spcBef>
                <a:spcPts val="0"/>
              </a:spcBef>
            </a:pPr>
            <a:r>
              <a:rPr lang="zh-CN" altLang="en-US" spc="300" dirty="0">
                <a:solidFill>
                  <a:srgbClr val="FF0000"/>
                </a:solidFill>
              </a:rPr>
              <a:t>将学生的学号及平均成绩定义为一个视图。</a:t>
            </a:r>
          </a:p>
          <a:p>
            <a:pPr marL="0" indent="0" algn="just">
              <a:lnSpc>
                <a:spcPct val="150000"/>
              </a:lnSpc>
              <a:spcBef>
                <a:spcPts val="0"/>
              </a:spcBef>
              <a:buNone/>
              <a:tabLst>
                <a:tab pos="803275" algn="l"/>
                <a:tab pos="985838" algn="l"/>
              </a:tabLst>
            </a:pPr>
            <a:r>
              <a:rPr lang="en-US" altLang="zh-CN" spc="300" dirty="0">
                <a:solidFill>
                  <a:schemeClr val="tx1"/>
                </a:solidFill>
              </a:rPr>
              <a:t>		</a:t>
            </a:r>
            <a:r>
              <a:rPr lang="en-US" altLang="zh-CN" i="1" spc="300" dirty="0">
                <a:solidFill>
                  <a:schemeClr val="tx1"/>
                </a:solidFill>
              </a:rPr>
              <a:t>CREATE VIEW </a:t>
            </a:r>
            <a:r>
              <a:rPr lang="en-US" altLang="zh-CN" i="1" spc="300" dirty="0" err="1">
                <a:solidFill>
                  <a:schemeClr val="tx1"/>
                </a:solidFill>
              </a:rPr>
              <a:t>S_GradeAVG</a:t>
            </a:r>
            <a:r>
              <a:rPr lang="en-US" altLang="zh-CN" i="1" spc="300" dirty="0">
                <a:solidFill>
                  <a:schemeClr val="tx1"/>
                </a:solidFill>
              </a:rPr>
              <a:t>(</a:t>
            </a:r>
            <a:r>
              <a:rPr lang="en-US" altLang="zh-CN" i="1" spc="300" dirty="0" err="1">
                <a:solidFill>
                  <a:schemeClr val="tx1"/>
                </a:solidFill>
              </a:rPr>
              <a:t>Sno,Gavg</a:t>
            </a:r>
            <a:r>
              <a:rPr lang="en-US" altLang="zh-CN" i="1" spc="300" dirty="0">
                <a:solidFill>
                  <a:schemeClr val="tx1"/>
                </a:solidFill>
              </a:rPr>
              <a:t>)</a:t>
            </a:r>
          </a:p>
          <a:p>
            <a:pPr marL="0" indent="0" algn="just">
              <a:lnSpc>
                <a:spcPct val="150000"/>
              </a:lnSpc>
              <a:spcBef>
                <a:spcPts val="0"/>
              </a:spcBef>
              <a:buNone/>
              <a:tabLst>
                <a:tab pos="803275" algn="l"/>
                <a:tab pos="985838" algn="l"/>
              </a:tabLst>
            </a:pPr>
            <a:r>
              <a:rPr lang="en-US" altLang="zh-CN" i="1" spc="300" dirty="0">
                <a:solidFill>
                  <a:schemeClr val="tx1"/>
                </a:solidFill>
              </a:rPr>
              <a:t>		AS</a:t>
            </a:r>
          </a:p>
          <a:p>
            <a:pPr marL="0" indent="0" algn="just">
              <a:lnSpc>
                <a:spcPct val="150000"/>
              </a:lnSpc>
              <a:spcBef>
                <a:spcPts val="0"/>
              </a:spcBef>
              <a:buNone/>
              <a:tabLst>
                <a:tab pos="803275" algn="l"/>
                <a:tab pos="985838" algn="l"/>
              </a:tabLst>
            </a:pPr>
            <a:r>
              <a:rPr lang="en-US" altLang="zh-CN" i="1" spc="300" dirty="0">
                <a:solidFill>
                  <a:schemeClr val="tx1"/>
                </a:solidFill>
              </a:rPr>
              <a:t>		SELECT </a:t>
            </a:r>
            <a:r>
              <a:rPr lang="en-US" altLang="zh-CN" i="1" spc="300" dirty="0" err="1">
                <a:solidFill>
                  <a:schemeClr val="tx1"/>
                </a:solidFill>
              </a:rPr>
              <a:t>Sno,AVG</a:t>
            </a:r>
            <a:r>
              <a:rPr lang="en-US" altLang="zh-CN" i="1" spc="300" dirty="0">
                <a:solidFill>
                  <a:schemeClr val="tx1"/>
                </a:solidFill>
              </a:rPr>
              <a:t>(Grade)</a:t>
            </a:r>
          </a:p>
          <a:p>
            <a:pPr marL="0" indent="0" algn="just">
              <a:lnSpc>
                <a:spcPct val="150000"/>
              </a:lnSpc>
              <a:spcBef>
                <a:spcPts val="0"/>
              </a:spcBef>
              <a:buNone/>
              <a:tabLst>
                <a:tab pos="803275" algn="l"/>
                <a:tab pos="985838" algn="l"/>
              </a:tabLst>
            </a:pPr>
            <a:r>
              <a:rPr lang="en-US" altLang="zh-CN" i="1" spc="300" dirty="0">
                <a:solidFill>
                  <a:schemeClr val="tx1"/>
                </a:solidFill>
              </a:rPr>
              <a:t>		FROM SC</a:t>
            </a:r>
          </a:p>
          <a:p>
            <a:pPr marL="0" indent="0" algn="just">
              <a:lnSpc>
                <a:spcPct val="150000"/>
              </a:lnSpc>
              <a:spcBef>
                <a:spcPts val="0"/>
              </a:spcBef>
              <a:buNone/>
              <a:tabLst>
                <a:tab pos="803275" algn="l"/>
                <a:tab pos="985838" algn="l"/>
              </a:tabLst>
            </a:pPr>
            <a:r>
              <a:rPr lang="en-US" altLang="zh-CN" i="1" spc="300" dirty="0">
                <a:solidFill>
                  <a:schemeClr val="tx1"/>
                </a:solidFill>
              </a:rPr>
              <a:t>		GROUP BY Sno;</a:t>
            </a:r>
          </a:p>
        </p:txBody>
      </p:sp>
      <p:sp>
        <p:nvSpPr>
          <p:cNvPr id="6" name="标题 3">
            <a:extLst>
              <a:ext uri="{FF2B5EF4-FFF2-40B4-BE49-F238E27FC236}">
                <a16:creationId xmlns:a16="http://schemas.microsoft.com/office/drawing/2014/main" id="{7F7B15B7-2D89-2C79-09A7-606C2E5A6831}"/>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7" name="内容占位符 4">
            <a:extLst>
              <a:ext uri="{FF2B5EF4-FFF2-40B4-BE49-F238E27FC236}">
                <a16:creationId xmlns:a16="http://schemas.microsoft.com/office/drawing/2014/main" id="{F2E847AE-D942-12BE-89F9-8CDE856A4E1B}"/>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None/>
            </a:pPr>
            <a:r>
              <a:rPr lang="en-US" altLang="zh-CN" dirty="0"/>
              <a:t>1. </a:t>
            </a:r>
            <a:r>
              <a:rPr lang="zh-CN" altLang="en-US" dirty="0"/>
              <a:t>视图定义</a:t>
            </a:r>
            <a:r>
              <a:rPr lang="en-US" altLang="zh-CN" dirty="0"/>
              <a:t>-</a:t>
            </a:r>
            <a:r>
              <a:rPr lang="zh-CN" altLang="en-US" dirty="0"/>
              <a:t>建立视图</a:t>
            </a:r>
            <a:r>
              <a:rPr lang="en-US" altLang="zh-CN" dirty="0"/>
              <a:t> </a:t>
            </a:r>
            <a:endParaRPr lang="zh-CN" altLang="en-US" dirty="0"/>
          </a:p>
        </p:txBody>
      </p:sp>
      <p:sp>
        <p:nvSpPr>
          <p:cNvPr id="8" name="矩形 7">
            <a:extLst>
              <a:ext uri="{FF2B5EF4-FFF2-40B4-BE49-F238E27FC236}">
                <a16:creationId xmlns:a16="http://schemas.microsoft.com/office/drawing/2014/main" id="{8B8507DC-AA42-B7B4-47B7-8A5782794234}"/>
              </a:ext>
            </a:extLst>
          </p:cNvPr>
          <p:cNvSpPr/>
          <p:nvPr/>
        </p:nvSpPr>
        <p:spPr>
          <a:xfrm>
            <a:off x="765175" y="1821815"/>
            <a:ext cx="9464675" cy="4019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Wingdings" panose="05000000000000000000" charset="0"/>
              <a:buChar char="Ø"/>
            </a:pPr>
            <a:r>
              <a:rPr lang="zh-CN" altLang="en-US" sz="2000" dirty="0">
                <a:solidFill>
                  <a:schemeClr val="tx1"/>
                </a:solidFill>
              </a:rPr>
              <a:t>视图是在一个、多个基本表或视图基础上，通过查询语句定义的虚拟表格。</a:t>
            </a:r>
          </a:p>
        </p:txBody>
      </p:sp>
      <p:pic>
        <p:nvPicPr>
          <p:cNvPr id="3" name="图片 2">
            <a:extLst>
              <a:ext uri="{FF2B5EF4-FFF2-40B4-BE49-F238E27FC236}">
                <a16:creationId xmlns:a16="http://schemas.microsoft.com/office/drawing/2014/main" id="{01FC772A-5B01-F0FF-B7AA-84A4B49C92E2}"/>
              </a:ext>
            </a:extLst>
          </p:cNvPr>
          <p:cNvPicPr>
            <a:picLocks noChangeAspect="1"/>
          </p:cNvPicPr>
          <p:nvPr/>
        </p:nvPicPr>
        <p:blipFill>
          <a:blip r:embed="rId2"/>
          <a:stretch>
            <a:fillRect/>
          </a:stretch>
        </p:blipFill>
        <p:spPr>
          <a:xfrm>
            <a:off x="3441700" y="8168"/>
            <a:ext cx="7977936" cy="18976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Effect transition="in" filter="fade">
                                      <p:cBhvr>
                                        <p:cTn id="7" dur="500"/>
                                        <p:tgtEl>
                                          <p:spTgt spid="532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251">
                                            <p:txEl>
                                              <p:pRg st="1" end="1"/>
                                            </p:txEl>
                                          </p:spTgt>
                                        </p:tgtEl>
                                        <p:attrNameLst>
                                          <p:attrName>style.visibility</p:attrName>
                                        </p:attrNameLst>
                                      </p:cBhvr>
                                      <p:to>
                                        <p:strVal val="visible"/>
                                      </p:to>
                                    </p:set>
                                    <p:animEffect transition="in" filter="fade">
                                      <p:cBhvr>
                                        <p:cTn id="12" dur="500"/>
                                        <p:tgtEl>
                                          <p:spTgt spid="53251">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3251">
                                            <p:txEl>
                                              <p:pRg st="2" end="2"/>
                                            </p:txEl>
                                          </p:spTgt>
                                        </p:tgtEl>
                                        <p:attrNameLst>
                                          <p:attrName>style.visibility</p:attrName>
                                        </p:attrNameLst>
                                      </p:cBhvr>
                                      <p:to>
                                        <p:strVal val="visible"/>
                                      </p:to>
                                    </p:set>
                                    <p:animEffect transition="in" filter="fade">
                                      <p:cBhvr>
                                        <p:cTn id="16" dur="500"/>
                                        <p:tgtEl>
                                          <p:spTgt spid="53251">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3251">
                                            <p:txEl>
                                              <p:pRg st="3" end="3"/>
                                            </p:txEl>
                                          </p:spTgt>
                                        </p:tgtEl>
                                        <p:attrNameLst>
                                          <p:attrName>style.visibility</p:attrName>
                                        </p:attrNameLst>
                                      </p:cBhvr>
                                      <p:to>
                                        <p:strVal val="visible"/>
                                      </p:to>
                                    </p:set>
                                    <p:animEffect transition="in" filter="fade">
                                      <p:cBhvr>
                                        <p:cTn id="20" dur="500"/>
                                        <p:tgtEl>
                                          <p:spTgt spid="53251">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53251">
                                            <p:txEl>
                                              <p:pRg st="4" end="4"/>
                                            </p:txEl>
                                          </p:spTgt>
                                        </p:tgtEl>
                                        <p:attrNameLst>
                                          <p:attrName>style.visibility</p:attrName>
                                        </p:attrNameLst>
                                      </p:cBhvr>
                                      <p:to>
                                        <p:strVal val="visible"/>
                                      </p:to>
                                    </p:set>
                                    <p:animEffect transition="in" filter="fade">
                                      <p:cBhvr>
                                        <p:cTn id="24" dur="500"/>
                                        <p:tgtEl>
                                          <p:spTgt spid="53251">
                                            <p:txEl>
                                              <p:pRg st="4" end="4"/>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53251">
                                            <p:txEl>
                                              <p:pRg st="5" end="5"/>
                                            </p:txEl>
                                          </p:spTgt>
                                        </p:tgtEl>
                                        <p:attrNameLst>
                                          <p:attrName>style.visibility</p:attrName>
                                        </p:attrNameLst>
                                      </p:cBhvr>
                                      <p:to>
                                        <p:strVal val="visible"/>
                                      </p:to>
                                    </p:set>
                                    <p:animEffect transition="in" filter="fade">
                                      <p:cBhvr>
                                        <p:cTn id="28" dur="500"/>
                                        <p:tgtEl>
                                          <p:spTgt spid="53251">
                                            <p:txEl>
                                              <p:pRg st="5" end="5"/>
                                            </p:txEl>
                                          </p:spTgt>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53251">
                                            <p:txEl>
                                              <p:pRg st="6" end="6"/>
                                            </p:txEl>
                                          </p:spTgt>
                                        </p:tgtEl>
                                        <p:attrNameLst>
                                          <p:attrName>style.visibility</p:attrName>
                                        </p:attrNameLst>
                                      </p:cBhvr>
                                      <p:to>
                                        <p:strVal val="visible"/>
                                      </p:to>
                                    </p:set>
                                    <p:animEffect transition="in" filter="fade">
                                      <p:cBhvr>
                                        <p:cTn id="32" dur="500"/>
                                        <p:tgtEl>
                                          <p:spTgt spid="532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a:extLst>
              <a:ext uri="{FF2B5EF4-FFF2-40B4-BE49-F238E27FC236}">
                <a16:creationId xmlns:a16="http://schemas.microsoft.com/office/drawing/2014/main" id="{535FB385-AEC0-7A84-9340-28AEC8F1F741}"/>
              </a:ext>
            </a:extLst>
          </p:cNvPr>
          <p:cNvSpPr>
            <a:spLocks noGrp="1" noChangeArrowheads="1"/>
          </p:cNvSpPr>
          <p:nvPr>
            <p:ph type="body" idx="4294967295"/>
          </p:nvPr>
        </p:nvSpPr>
        <p:spPr>
          <a:xfrm>
            <a:off x="765175" y="2439194"/>
            <a:ext cx="10896600" cy="3918645"/>
          </a:xfrm>
        </p:spPr>
        <p:txBody>
          <a:bodyPr>
            <a:noAutofit/>
          </a:bodyPr>
          <a:lstStyle/>
          <a:p>
            <a:pPr algn="just">
              <a:lnSpc>
                <a:spcPct val="130000"/>
              </a:lnSpc>
              <a:spcBef>
                <a:spcPts val="0"/>
              </a:spcBef>
            </a:pPr>
            <a:r>
              <a:rPr lang="zh-CN" altLang="en-US" spc="300" dirty="0">
                <a:solidFill>
                  <a:schemeClr val="tx1"/>
                </a:solidFill>
              </a:rPr>
              <a:t>分组视图</a:t>
            </a:r>
          </a:p>
          <a:p>
            <a:pPr algn="just">
              <a:lnSpc>
                <a:spcPct val="130000"/>
              </a:lnSpc>
              <a:spcBef>
                <a:spcPts val="0"/>
              </a:spcBef>
            </a:pPr>
            <a:r>
              <a:rPr lang="zh-CN" altLang="en-US" spc="300" dirty="0">
                <a:solidFill>
                  <a:srgbClr val="FF0000"/>
                </a:solidFill>
              </a:rPr>
              <a:t>将</a:t>
            </a:r>
            <a:r>
              <a:rPr lang="en-US" altLang="zh-CN" spc="300" dirty="0">
                <a:solidFill>
                  <a:srgbClr val="FF0000"/>
                </a:solidFill>
              </a:rPr>
              <a:t>Student</a:t>
            </a:r>
            <a:r>
              <a:rPr lang="zh-CN" altLang="en-US" spc="300" dirty="0">
                <a:solidFill>
                  <a:srgbClr val="FF0000"/>
                </a:solidFill>
              </a:rPr>
              <a:t>表中所有女生记录定义为一个视图。</a:t>
            </a:r>
          </a:p>
          <a:p>
            <a:pPr marL="0" indent="985838" algn="just">
              <a:lnSpc>
                <a:spcPct val="130000"/>
              </a:lnSpc>
              <a:spcBef>
                <a:spcPts val="0"/>
              </a:spcBef>
              <a:buNone/>
            </a:pPr>
            <a:r>
              <a:rPr lang="en-US" altLang="zh-CN" i="1" spc="300" dirty="0">
                <a:solidFill>
                  <a:schemeClr val="tx1"/>
                </a:solidFill>
              </a:rPr>
              <a:t>CREATE VIEW </a:t>
            </a:r>
            <a:r>
              <a:rPr lang="en-US" altLang="zh-CN" i="1" spc="300" dirty="0" err="1">
                <a:solidFill>
                  <a:schemeClr val="tx1"/>
                </a:solidFill>
              </a:rPr>
              <a:t>F_Student</a:t>
            </a:r>
            <a:r>
              <a:rPr lang="en-US" altLang="zh-CN" i="1" spc="300" dirty="0">
                <a:solidFill>
                  <a:schemeClr val="tx1"/>
                </a:solidFill>
              </a:rPr>
              <a:t>(</a:t>
            </a:r>
            <a:r>
              <a:rPr lang="en-US" altLang="zh-CN" i="1" spc="300" dirty="0" err="1">
                <a:solidFill>
                  <a:schemeClr val="tx1"/>
                </a:solidFill>
              </a:rPr>
              <a:t>Fsno,Fname,Fsex,Fbirthdate,Fmajor</a:t>
            </a:r>
            <a:r>
              <a:rPr lang="en-US" altLang="zh-CN" i="1" spc="300" dirty="0">
                <a:solidFill>
                  <a:schemeClr val="tx1"/>
                </a:solidFill>
              </a:rPr>
              <a:t>)</a:t>
            </a:r>
          </a:p>
          <a:p>
            <a:pPr marL="0" indent="985838" algn="just">
              <a:lnSpc>
                <a:spcPct val="130000"/>
              </a:lnSpc>
              <a:spcBef>
                <a:spcPts val="0"/>
              </a:spcBef>
              <a:buNone/>
            </a:pPr>
            <a:r>
              <a:rPr lang="en-US" altLang="zh-CN" i="1" spc="300" dirty="0">
                <a:solidFill>
                  <a:schemeClr val="tx1"/>
                </a:solidFill>
              </a:rPr>
              <a:t>AS</a:t>
            </a:r>
          </a:p>
          <a:p>
            <a:pPr marL="0" indent="985838" algn="just">
              <a:lnSpc>
                <a:spcPct val="130000"/>
              </a:lnSpc>
              <a:spcBef>
                <a:spcPts val="0"/>
              </a:spcBef>
              <a:buNone/>
            </a:pPr>
            <a:r>
              <a:rPr lang="en-US" altLang="zh-CN" i="1" dirty="0"/>
              <a:t>SELECT *</a:t>
            </a:r>
          </a:p>
          <a:p>
            <a:pPr marL="0" indent="985838" algn="just" eaLnBrk="1" hangingPunct="1">
              <a:lnSpc>
                <a:spcPct val="130000"/>
              </a:lnSpc>
              <a:spcBef>
                <a:spcPts val="0"/>
              </a:spcBef>
              <a:buFont typeface="Wingdings" pitchFamily="2" charset="2"/>
              <a:buNone/>
            </a:pPr>
            <a:r>
              <a:rPr lang="en-US" altLang="zh-CN" i="1" dirty="0"/>
              <a:t>FROM Student</a:t>
            </a:r>
          </a:p>
          <a:p>
            <a:pPr marL="0" indent="985838" algn="just" eaLnBrk="1" hangingPunct="1">
              <a:lnSpc>
                <a:spcPct val="130000"/>
              </a:lnSpc>
              <a:spcBef>
                <a:spcPts val="0"/>
              </a:spcBef>
              <a:buFont typeface="Wingdings" pitchFamily="2" charset="2"/>
              <a:buNone/>
            </a:pPr>
            <a:r>
              <a:rPr lang="en-US" altLang="zh-CN" i="1" dirty="0"/>
              <a:t>WHERE </a:t>
            </a:r>
            <a:r>
              <a:rPr lang="en-US" altLang="zh-CN" i="1" dirty="0" err="1"/>
              <a:t>Ssex</a:t>
            </a:r>
            <a:r>
              <a:rPr lang="en-US" altLang="zh-CN" i="1" dirty="0"/>
              <a:t>='</a:t>
            </a:r>
            <a:r>
              <a:rPr lang="zh-CN" altLang="en-US" i="1" dirty="0"/>
              <a:t>女</a:t>
            </a:r>
            <a:r>
              <a:rPr lang="en-US" altLang="zh-CN" dirty="0"/>
              <a:t>';</a:t>
            </a:r>
          </a:p>
          <a:p>
            <a:pPr marL="715963" lvl="1" indent="-271463" algn="just" eaLnBrk="1" hangingPunct="1">
              <a:lnSpc>
                <a:spcPct val="130000"/>
              </a:lnSpc>
              <a:spcBef>
                <a:spcPts val="0"/>
              </a:spcBef>
            </a:pPr>
            <a:r>
              <a:rPr lang="zh-CN" altLang="en-US" sz="2000" dirty="0"/>
              <a:t>缺点：</a:t>
            </a:r>
          </a:p>
          <a:p>
            <a:pPr marL="715962" lvl="2" indent="0" eaLnBrk="1" hangingPunct="1">
              <a:lnSpc>
                <a:spcPct val="130000"/>
              </a:lnSpc>
              <a:spcBef>
                <a:spcPts val="0"/>
              </a:spcBef>
              <a:buNone/>
            </a:pPr>
            <a:r>
              <a:rPr lang="zh-CN" altLang="en-US" sz="2000" dirty="0"/>
              <a:t>修改基表</a:t>
            </a:r>
            <a:r>
              <a:rPr lang="en-US" altLang="zh-CN" sz="2000" i="1" dirty="0"/>
              <a:t>Student</a:t>
            </a:r>
            <a:r>
              <a:rPr lang="zh-CN" altLang="en-US" sz="2000" dirty="0"/>
              <a:t>的结构后，</a:t>
            </a:r>
            <a:r>
              <a:rPr lang="en-US" altLang="zh-CN" sz="2000" i="1" dirty="0"/>
              <a:t>Student</a:t>
            </a:r>
            <a:r>
              <a:rPr lang="zh-CN" altLang="en-US" sz="2000" dirty="0"/>
              <a:t>表与</a:t>
            </a:r>
            <a:r>
              <a:rPr lang="en-US" altLang="zh-CN" sz="2000" i="1" dirty="0" err="1"/>
              <a:t>F_Student</a:t>
            </a:r>
            <a:r>
              <a:rPr lang="zh-CN" altLang="en-US" sz="2000" dirty="0"/>
              <a:t>视图的映象关系被破坏，导致该视图不能正确工作</a:t>
            </a:r>
          </a:p>
        </p:txBody>
      </p:sp>
      <p:sp>
        <p:nvSpPr>
          <p:cNvPr id="2" name="标题 3">
            <a:extLst>
              <a:ext uri="{FF2B5EF4-FFF2-40B4-BE49-F238E27FC236}">
                <a16:creationId xmlns:a16="http://schemas.microsoft.com/office/drawing/2014/main" id="{C9F608A1-E49A-BF5F-4E13-ACECF0A9A721}"/>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4BE66CB7-ABEB-D2B1-0F59-428BB055F2AB}"/>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1. </a:t>
            </a:r>
            <a:r>
              <a:rPr lang="zh-CN" altLang="en-US" dirty="0"/>
              <a:t>视图定义</a:t>
            </a:r>
            <a:r>
              <a:rPr lang="en-US" altLang="zh-CN" dirty="0"/>
              <a:t>-</a:t>
            </a:r>
            <a:r>
              <a:rPr lang="zh-CN" altLang="en-US" dirty="0"/>
              <a:t>建立视图</a:t>
            </a:r>
            <a:r>
              <a:rPr lang="en-US" altLang="zh-CN" dirty="0"/>
              <a:t> </a:t>
            </a:r>
            <a:endParaRPr lang="zh-CN" altLang="en-US" dirty="0"/>
          </a:p>
        </p:txBody>
      </p:sp>
      <p:sp>
        <p:nvSpPr>
          <p:cNvPr id="4" name="矩形 3">
            <a:extLst>
              <a:ext uri="{FF2B5EF4-FFF2-40B4-BE49-F238E27FC236}">
                <a16:creationId xmlns:a16="http://schemas.microsoft.com/office/drawing/2014/main" id="{E5AAB014-8CF2-0225-F749-13471EDAFADA}"/>
              </a:ext>
            </a:extLst>
          </p:cNvPr>
          <p:cNvSpPr/>
          <p:nvPr/>
        </p:nvSpPr>
        <p:spPr>
          <a:xfrm>
            <a:off x="765175" y="1821815"/>
            <a:ext cx="9464675" cy="4019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Wingdings" panose="05000000000000000000" charset="0"/>
              <a:buChar char="Ø"/>
            </a:pPr>
            <a:r>
              <a:rPr lang="zh-CN" altLang="en-US" sz="2000" dirty="0">
                <a:solidFill>
                  <a:schemeClr val="tx1"/>
                </a:solidFill>
              </a:rPr>
              <a:t>视图是在一个、多个基本表或视图基础上，通过查询语句定义的虚拟表格。</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D41D5DE-EECF-2306-83A4-F255F2DDDFCA}"/>
              </a:ext>
            </a:extLst>
          </p:cNvPr>
          <p:cNvPicPr>
            <a:picLocks noChangeAspect="1"/>
          </p:cNvPicPr>
          <p:nvPr/>
        </p:nvPicPr>
        <p:blipFill>
          <a:blip r:embed="rId2"/>
          <a:stretch>
            <a:fillRect/>
          </a:stretch>
        </p:blipFill>
        <p:spPr>
          <a:xfrm>
            <a:off x="612775" y="1143794"/>
            <a:ext cx="10095432" cy="5097964"/>
          </a:xfrm>
          <a:prstGeom prst="rect">
            <a:avLst/>
          </a:prstGeom>
        </p:spPr>
      </p:pic>
    </p:spTree>
    <p:extLst>
      <p:ext uri="{BB962C8B-B14F-4D97-AF65-F5344CB8AC3E}">
        <p14:creationId xmlns:p14="http://schemas.microsoft.com/office/powerpoint/2010/main" val="495709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74BBE-DF23-CCAE-1343-5B735664A3CE}"/>
            </a:ext>
          </a:extLst>
        </p:cNvPr>
        <p:cNvGrpSpPr/>
        <p:nvPr/>
      </p:nvGrpSpPr>
      <p:grpSpPr>
        <a:xfrm>
          <a:off x="0" y="0"/>
          <a:ext cx="0" cy="0"/>
          <a:chOff x="0" y="0"/>
          <a:chExt cx="0" cy="0"/>
        </a:xfrm>
      </p:grpSpPr>
      <p:sp>
        <p:nvSpPr>
          <p:cNvPr id="54275" name="Rectangle 3">
            <a:extLst>
              <a:ext uri="{FF2B5EF4-FFF2-40B4-BE49-F238E27FC236}">
                <a16:creationId xmlns:a16="http://schemas.microsoft.com/office/drawing/2014/main" id="{472089AE-E08F-A104-A7CD-F8F81A0B64C4}"/>
              </a:ext>
            </a:extLst>
          </p:cNvPr>
          <p:cNvSpPr>
            <a:spLocks noGrp="1" noChangeArrowheads="1"/>
          </p:cNvSpPr>
          <p:nvPr>
            <p:ph type="body" idx="4294967295"/>
          </p:nvPr>
        </p:nvSpPr>
        <p:spPr>
          <a:xfrm>
            <a:off x="765175" y="2439194"/>
            <a:ext cx="10896600" cy="3918645"/>
          </a:xfrm>
        </p:spPr>
        <p:txBody>
          <a:bodyPr>
            <a:noAutofit/>
          </a:bodyPr>
          <a:lstStyle/>
          <a:p>
            <a:pPr algn="just">
              <a:lnSpc>
                <a:spcPct val="150000"/>
              </a:lnSpc>
              <a:spcBef>
                <a:spcPts val="0"/>
              </a:spcBef>
            </a:pPr>
            <a:r>
              <a:rPr lang="zh-CN" altLang="en-US" spc="300" dirty="0">
                <a:solidFill>
                  <a:schemeClr val="tx1"/>
                </a:solidFill>
              </a:rPr>
              <a:t>删除视图</a:t>
            </a:r>
            <a:endParaRPr lang="en-US" altLang="zh-CN" spc="300" dirty="0">
              <a:solidFill>
                <a:schemeClr val="tx1"/>
              </a:solidFill>
            </a:endParaRPr>
          </a:p>
          <a:p>
            <a:pPr marL="0" indent="0" algn="just">
              <a:lnSpc>
                <a:spcPct val="150000"/>
              </a:lnSpc>
              <a:spcBef>
                <a:spcPts val="0"/>
              </a:spcBef>
              <a:buNone/>
            </a:pPr>
            <a:r>
              <a:rPr lang="zh-CN" altLang="en-US" spc="300" dirty="0">
                <a:solidFill>
                  <a:schemeClr val="tx1"/>
                </a:solidFill>
              </a:rPr>
              <a:t>	</a:t>
            </a:r>
            <a:r>
              <a:rPr lang="en-US" altLang="zh-CN" spc="300" dirty="0">
                <a:solidFill>
                  <a:srgbClr val="FF0000"/>
                </a:solidFill>
              </a:rPr>
              <a:t>DROP  VIEW  </a:t>
            </a:r>
            <a:r>
              <a:rPr lang="en-US" altLang="zh-CN" spc="300" dirty="0">
                <a:solidFill>
                  <a:schemeClr val="tx1"/>
                </a:solidFill>
              </a:rPr>
              <a:t>&lt;</a:t>
            </a:r>
            <a:r>
              <a:rPr lang="zh-CN" altLang="en-US" spc="300" dirty="0">
                <a:solidFill>
                  <a:schemeClr val="tx1"/>
                </a:solidFill>
              </a:rPr>
              <a:t>视图名</a:t>
            </a:r>
            <a:r>
              <a:rPr lang="en-US" altLang="zh-CN" spc="300" dirty="0">
                <a:solidFill>
                  <a:schemeClr val="tx1"/>
                </a:solidFill>
              </a:rPr>
              <a:t>&gt;[</a:t>
            </a:r>
            <a:r>
              <a:rPr lang="en-US" altLang="zh-CN" spc="300" dirty="0">
                <a:solidFill>
                  <a:srgbClr val="FF0000"/>
                </a:solidFill>
              </a:rPr>
              <a:t>CASCADE</a:t>
            </a:r>
            <a:r>
              <a:rPr lang="en-US" altLang="zh-CN" spc="300" dirty="0">
                <a:solidFill>
                  <a:schemeClr val="tx1"/>
                </a:solidFill>
              </a:rPr>
              <a:t>];</a:t>
            </a:r>
          </a:p>
          <a:p>
            <a:pPr algn="just">
              <a:lnSpc>
                <a:spcPct val="150000"/>
              </a:lnSpc>
              <a:spcBef>
                <a:spcPts val="0"/>
              </a:spcBef>
            </a:pPr>
            <a:r>
              <a:rPr lang="zh-CN" altLang="en-US" spc="300" dirty="0">
                <a:solidFill>
                  <a:schemeClr val="tx1"/>
                </a:solidFill>
              </a:rPr>
              <a:t>视图定义从数据字典中删除</a:t>
            </a:r>
          </a:p>
          <a:p>
            <a:pPr algn="just">
              <a:lnSpc>
                <a:spcPct val="150000"/>
              </a:lnSpc>
              <a:spcBef>
                <a:spcPts val="0"/>
              </a:spcBef>
            </a:pPr>
            <a:r>
              <a:rPr lang="zh-CN" altLang="en-US" spc="300" dirty="0">
                <a:solidFill>
                  <a:schemeClr val="tx1"/>
                </a:solidFill>
              </a:rPr>
              <a:t>如果该视图上还导出了其他视图，使用</a:t>
            </a:r>
            <a:r>
              <a:rPr lang="en-US" altLang="zh-CN" spc="300" dirty="0">
                <a:solidFill>
                  <a:srgbClr val="FF0000"/>
                </a:solidFill>
              </a:rPr>
              <a:t>CASCADE</a:t>
            </a:r>
            <a:r>
              <a:rPr lang="zh-CN" altLang="en-US" spc="300" dirty="0">
                <a:solidFill>
                  <a:srgbClr val="FF0000"/>
                </a:solidFill>
              </a:rPr>
              <a:t>级联</a:t>
            </a:r>
            <a:r>
              <a:rPr lang="zh-CN" altLang="en-US" spc="300" dirty="0">
                <a:solidFill>
                  <a:schemeClr val="tx1"/>
                </a:solidFill>
              </a:rPr>
              <a:t>删除语句，把该视图和由它导出的所有视图一起删除 </a:t>
            </a:r>
          </a:p>
          <a:p>
            <a:pPr algn="just">
              <a:lnSpc>
                <a:spcPct val="150000"/>
              </a:lnSpc>
              <a:spcBef>
                <a:spcPts val="0"/>
              </a:spcBef>
            </a:pPr>
            <a:r>
              <a:rPr lang="zh-CN" altLang="en-US" spc="300" dirty="0">
                <a:solidFill>
                  <a:schemeClr val="tx1"/>
                </a:solidFill>
              </a:rPr>
              <a:t>删除基表时，由该基表导出的所有视图定义都必须显式地使用</a:t>
            </a:r>
            <a:r>
              <a:rPr lang="en-US" altLang="zh-CN" spc="300" dirty="0">
                <a:solidFill>
                  <a:schemeClr val="tx1"/>
                </a:solidFill>
              </a:rPr>
              <a:t>DROP VIEW</a:t>
            </a:r>
            <a:r>
              <a:rPr lang="zh-CN" altLang="en-US" spc="300" dirty="0">
                <a:solidFill>
                  <a:schemeClr val="tx1"/>
                </a:solidFill>
              </a:rPr>
              <a:t>语句删除 </a:t>
            </a:r>
          </a:p>
        </p:txBody>
      </p:sp>
      <p:sp>
        <p:nvSpPr>
          <p:cNvPr id="2" name="标题 3">
            <a:extLst>
              <a:ext uri="{FF2B5EF4-FFF2-40B4-BE49-F238E27FC236}">
                <a16:creationId xmlns:a16="http://schemas.microsoft.com/office/drawing/2014/main" id="{2B3D9C33-818D-855B-0D85-F5A3A72F5CF6}"/>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206A98F2-2241-CD17-6539-7387B2B3E195}"/>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1. </a:t>
            </a:r>
            <a:r>
              <a:rPr lang="zh-CN" altLang="en-US" dirty="0"/>
              <a:t>视图定义</a:t>
            </a:r>
            <a:r>
              <a:rPr lang="en-US" altLang="zh-CN" dirty="0"/>
              <a:t>-</a:t>
            </a:r>
            <a:r>
              <a:rPr lang="zh-CN" altLang="en-US" dirty="0"/>
              <a:t>删除视图</a:t>
            </a:r>
            <a:r>
              <a:rPr lang="en-US" altLang="zh-CN" dirty="0"/>
              <a:t> </a:t>
            </a:r>
            <a:endParaRPr lang="zh-CN" altLang="en-US" dirty="0"/>
          </a:p>
        </p:txBody>
      </p:sp>
      <p:sp>
        <p:nvSpPr>
          <p:cNvPr id="4" name="矩形 3">
            <a:extLst>
              <a:ext uri="{FF2B5EF4-FFF2-40B4-BE49-F238E27FC236}">
                <a16:creationId xmlns:a16="http://schemas.microsoft.com/office/drawing/2014/main" id="{1FA386D8-C765-4383-1516-A0A647D8B3B6}"/>
              </a:ext>
            </a:extLst>
          </p:cNvPr>
          <p:cNvSpPr/>
          <p:nvPr/>
        </p:nvSpPr>
        <p:spPr>
          <a:xfrm>
            <a:off x="765175" y="1821815"/>
            <a:ext cx="9464675" cy="4019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Wingdings" panose="05000000000000000000" charset="0"/>
              <a:buChar char="Ø"/>
            </a:pPr>
            <a:r>
              <a:rPr lang="zh-CN" altLang="en-US" sz="2000" dirty="0">
                <a:solidFill>
                  <a:schemeClr val="tx1"/>
                </a:solidFill>
              </a:rPr>
              <a:t>视图是在一个、多个基本表或视图基础上，通过查询语句定义的虚拟表格。</a:t>
            </a:r>
          </a:p>
        </p:txBody>
      </p:sp>
    </p:spTree>
    <p:extLst>
      <p:ext uri="{BB962C8B-B14F-4D97-AF65-F5344CB8AC3E}">
        <p14:creationId xmlns:p14="http://schemas.microsoft.com/office/powerpoint/2010/main" val="342457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fade">
                                      <p:cBhvr>
                                        <p:cTn id="7" dur="500"/>
                                        <p:tgtEl>
                                          <p:spTgt spid="5427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275">
                                            <p:txEl>
                                              <p:pRg st="1" end="1"/>
                                            </p:txEl>
                                          </p:spTgt>
                                        </p:tgtEl>
                                        <p:attrNameLst>
                                          <p:attrName>style.visibility</p:attrName>
                                        </p:attrNameLst>
                                      </p:cBhvr>
                                      <p:to>
                                        <p:strVal val="visible"/>
                                      </p:to>
                                    </p:set>
                                    <p:animEffect transition="in" filter="fade">
                                      <p:cBhvr>
                                        <p:cTn id="11" dur="500"/>
                                        <p:tgtEl>
                                          <p:spTgt spid="5427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4275">
                                            <p:txEl>
                                              <p:pRg st="2" end="2"/>
                                            </p:txEl>
                                          </p:spTgt>
                                        </p:tgtEl>
                                        <p:attrNameLst>
                                          <p:attrName>style.visibility</p:attrName>
                                        </p:attrNameLst>
                                      </p:cBhvr>
                                      <p:to>
                                        <p:strVal val="visible"/>
                                      </p:to>
                                    </p:set>
                                    <p:animEffect transition="in" filter="fade">
                                      <p:cBhvr>
                                        <p:cTn id="16" dur="500"/>
                                        <p:tgtEl>
                                          <p:spTgt spid="5427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4275">
                                            <p:txEl>
                                              <p:pRg st="3" end="3"/>
                                            </p:txEl>
                                          </p:spTgt>
                                        </p:tgtEl>
                                        <p:attrNameLst>
                                          <p:attrName>style.visibility</p:attrName>
                                        </p:attrNameLst>
                                      </p:cBhvr>
                                      <p:to>
                                        <p:strVal val="visible"/>
                                      </p:to>
                                    </p:set>
                                    <p:animEffect transition="in" filter="fade">
                                      <p:cBhvr>
                                        <p:cTn id="21" dur="500"/>
                                        <p:tgtEl>
                                          <p:spTgt spid="54275">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4275">
                                            <p:txEl>
                                              <p:pRg st="4" end="4"/>
                                            </p:txEl>
                                          </p:spTgt>
                                        </p:tgtEl>
                                        <p:attrNameLst>
                                          <p:attrName>style.visibility</p:attrName>
                                        </p:attrNameLst>
                                      </p:cBhvr>
                                      <p:to>
                                        <p:strVal val="visible"/>
                                      </p:to>
                                    </p:set>
                                    <p:animEffect transition="in" filter="fade">
                                      <p:cBhvr>
                                        <p:cTn id="26" dur="500"/>
                                        <p:tgtEl>
                                          <p:spTgt spid="542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DDF7E-0D03-E859-848D-7DAF4A5D33E1}"/>
            </a:ext>
          </a:extLst>
        </p:cNvPr>
        <p:cNvGrpSpPr/>
        <p:nvPr/>
      </p:nvGrpSpPr>
      <p:grpSpPr>
        <a:xfrm>
          <a:off x="0" y="0"/>
          <a:ext cx="0" cy="0"/>
          <a:chOff x="0" y="0"/>
          <a:chExt cx="0" cy="0"/>
        </a:xfrm>
      </p:grpSpPr>
      <p:sp>
        <p:nvSpPr>
          <p:cNvPr id="54275" name="Rectangle 3">
            <a:extLst>
              <a:ext uri="{FF2B5EF4-FFF2-40B4-BE49-F238E27FC236}">
                <a16:creationId xmlns:a16="http://schemas.microsoft.com/office/drawing/2014/main" id="{D06A61E5-1E53-72D0-9FBA-A735BCF8960C}"/>
              </a:ext>
            </a:extLst>
          </p:cNvPr>
          <p:cNvSpPr>
            <a:spLocks noGrp="1" noChangeArrowheads="1"/>
          </p:cNvSpPr>
          <p:nvPr>
            <p:ph type="body" idx="4294967295"/>
          </p:nvPr>
        </p:nvSpPr>
        <p:spPr>
          <a:xfrm>
            <a:off x="765175" y="2439194"/>
            <a:ext cx="10896600" cy="3918645"/>
          </a:xfrm>
        </p:spPr>
        <p:txBody>
          <a:bodyPr>
            <a:noAutofit/>
          </a:bodyPr>
          <a:lstStyle/>
          <a:p>
            <a:pPr algn="just">
              <a:lnSpc>
                <a:spcPct val="150000"/>
              </a:lnSpc>
              <a:spcBef>
                <a:spcPts val="0"/>
              </a:spcBef>
            </a:pPr>
            <a:r>
              <a:rPr lang="zh-CN" altLang="en-US" spc="300" dirty="0">
                <a:solidFill>
                  <a:srgbClr val="FF0000"/>
                </a:solidFill>
              </a:rPr>
              <a:t>删除视图</a:t>
            </a:r>
            <a:r>
              <a:rPr lang="en-US" altLang="zh-CN" spc="300" dirty="0">
                <a:solidFill>
                  <a:srgbClr val="FF0000"/>
                </a:solidFill>
              </a:rPr>
              <a:t>S_AGE</a:t>
            </a:r>
            <a:r>
              <a:rPr lang="zh-CN" altLang="en-US" spc="300" dirty="0">
                <a:solidFill>
                  <a:srgbClr val="FF0000"/>
                </a:solidFill>
              </a:rPr>
              <a:t>和视图</a:t>
            </a:r>
            <a:r>
              <a:rPr lang="en-US" altLang="zh-CN" spc="300" dirty="0">
                <a:solidFill>
                  <a:srgbClr val="FF0000"/>
                </a:solidFill>
              </a:rPr>
              <a:t>IS_C1</a:t>
            </a:r>
            <a:r>
              <a:rPr lang="zh-CN" altLang="en-US" spc="300" dirty="0">
                <a:solidFill>
                  <a:srgbClr val="FF0000"/>
                </a:solidFill>
              </a:rPr>
              <a:t>：</a:t>
            </a:r>
          </a:p>
          <a:p>
            <a:pPr marL="0" indent="0" algn="just">
              <a:lnSpc>
                <a:spcPct val="150000"/>
              </a:lnSpc>
              <a:spcBef>
                <a:spcPts val="0"/>
              </a:spcBef>
              <a:buNone/>
              <a:tabLst>
                <a:tab pos="985838" algn="l"/>
              </a:tabLst>
            </a:pPr>
            <a:r>
              <a:rPr lang="zh-CN" altLang="en-US" spc="300" dirty="0">
                <a:solidFill>
                  <a:schemeClr val="tx1"/>
                </a:solidFill>
              </a:rPr>
              <a:t>	</a:t>
            </a:r>
            <a:r>
              <a:rPr lang="en-US" altLang="zh-CN" i="1" spc="300" dirty="0">
                <a:solidFill>
                  <a:schemeClr val="tx1"/>
                </a:solidFill>
              </a:rPr>
              <a:t>DROP VIEW S_AGE;		/*</a:t>
            </a:r>
            <a:r>
              <a:rPr lang="zh-CN" altLang="en-US" i="1" spc="300" dirty="0">
                <a:solidFill>
                  <a:schemeClr val="tx1"/>
                </a:solidFill>
              </a:rPr>
              <a:t>成功执行*</a:t>
            </a:r>
            <a:r>
              <a:rPr lang="en-US" altLang="zh-CN" i="1" spc="300" dirty="0">
                <a:solidFill>
                  <a:schemeClr val="tx1"/>
                </a:solidFill>
              </a:rPr>
              <a:t>/</a:t>
            </a:r>
          </a:p>
          <a:p>
            <a:pPr marL="0" indent="0" algn="just">
              <a:lnSpc>
                <a:spcPct val="150000"/>
              </a:lnSpc>
              <a:spcBef>
                <a:spcPts val="0"/>
              </a:spcBef>
              <a:buNone/>
              <a:tabLst>
                <a:tab pos="985838" algn="l"/>
              </a:tabLst>
            </a:pPr>
            <a:r>
              <a:rPr lang="en-US" altLang="zh-CN" i="1" spc="300" dirty="0">
                <a:solidFill>
                  <a:schemeClr val="tx1"/>
                </a:solidFill>
              </a:rPr>
              <a:t>	DROP VIEW IS_C1;		/*</a:t>
            </a:r>
            <a:r>
              <a:rPr lang="zh-CN" altLang="en-US" i="1" spc="300" dirty="0">
                <a:solidFill>
                  <a:schemeClr val="tx1"/>
                </a:solidFill>
              </a:rPr>
              <a:t>报告错误*</a:t>
            </a:r>
            <a:r>
              <a:rPr lang="en-US" altLang="zh-CN" i="1" spc="300" dirty="0">
                <a:solidFill>
                  <a:schemeClr val="tx1"/>
                </a:solidFill>
              </a:rPr>
              <a:t>/</a:t>
            </a:r>
            <a:endParaRPr lang="en-US" altLang="zh-CN" spc="300" dirty="0">
              <a:solidFill>
                <a:schemeClr val="tx1"/>
              </a:solidFill>
            </a:endParaRPr>
          </a:p>
          <a:p>
            <a:pPr algn="just">
              <a:lnSpc>
                <a:spcPct val="150000"/>
              </a:lnSpc>
              <a:spcBef>
                <a:spcPts val="0"/>
              </a:spcBef>
            </a:pPr>
            <a:r>
              <a:rPr lang="zh-CN" altLang="en-US" spc="300" dirty="0">
                <a:solidFill>
                  <a:schemeClr val="tx1"/>
                </a:solidFill>
              </a:rPr>
              <a:t>执行</a:t>
            </a:r>
            <a:r>
              <a:rPr lang="en-US" altLang="zh-CN" i="1" spc="300" dirty="0">
                <a:solidFill>
                  <a:schemeClr val="tx1"/>
                </a:solidFill>
              </a:rPr>
              <a:t>DROP VIEW IS_C1</a:t>
            </a:r>
            <a:r>
              <a:rPr lang="zh-CN" altLang="en-US" spc="300" dirty="0">
                <a:solidFill>
                  <a:schemeClr val="tx1"/>
                </a:solidFill>
              </a:rPr>
              <a:t>语句时，由于</a:t>
            </a:r>
            <a:r>
              <a:rPr lang="en-US" altLang="zh-CN" i="1" spc="300" dirty="0">
                <a:solidFill>
                  <a:schemeClr val="tx1"/>
                </a:solidFill>
              </a:rPr>
              <a:t>IS_C1</a:t>
            </a:r>
            <a:r>
              <a:rPr lang="zh-CN" altLang="en-US" spc="300" dirty="0">
                <a:solidFill>
                  <a:schemeClr val="tx1"/>
                </a:solidFill>
              </a:rPr>
              <a:t>视图上还导出了</a:t>
            </a:r>
            <a:r>
              <a:rPr lang="en-US" altLang="zh-CN" i="1" spc="300" dirty="0">
                <a:solidFill>
                  <a:schemeClr val="tx1"/>
                </a:solidFill>
              </a:rPr>
              <a:t>IS_C2</a:t>
            </a:r>
            <a:r>
              <a:rPr lang="zh-CN" altLang="en-US" spc="300" dirty="0">
                <a:solidFill>
                  <a:schemeClr val="tx1"/>
                </a:solidFill>
              </a:rPr>
              <a:t>视图，所以该语句执行时会报告错误：视图 </a:t>
            </a:r>
            <a:r>
              <a:rPr lang="en-US" altLang="zh-CN" spc="300" dirty="0">
                <a:solidFill>
                  <a:schemeClr val="tx1"/>
                </a:solidFill>
              </a:rPr>
              <a:t>IS_C2</a:t>
            </a:r>
            <a:r>
              <a:rPr lang="zh-CN" altLang="en-US" spc="300" dirty="0">
                <a:solidFill>
                  <a:schemeClr val="tx1"/>
                </a:solidFill>
              </a:rPr>
              <a:t>依赖于视图</a:t>
            </a:r>
            <a:r>
              <a:rPr lang="en-US" altLang="zh-CN" spc="300" dirty="0">
                <a:solidFill>
                  <a:schemeClr val="tx1"/>
                </a:solidFill>
              </a:rPr>
              <a:t>IS_C1</a:t>
            </a:r>
            <a:r>
              <a:rPr lang="zh-CN" altLang="en-US" spc="300" dirty="0">
                <a:solidFill>
                  <a:schemeClr val="tx1"/>
                </a:solidFill>
              </a:rPr>
              <a:t>。</a:t>
            </a:r>
          </a:p>
          <a:p>
            <a:pPr algn="just">
              <a:lnSpc>
                <a:spcPct val="150000"/>
              </a:lnSpc>
              <a:spcBef>
                <a:spcPts val="0"/>
              </a:spcBef>
            </a:pPr>
            <a:r>
              <a:rPr lang="zh-CN" altLang="en-US" spc="300" dirty="0">
                <a:solidFill>
                  <a:schemeClr val="tx1"/>
                </a:solidFill>
              </a:rPr>
              <a:t>如果导出视图也确定可以删除，则使用</a:t>
            </a:r>
            <a:r>
              <a:rPr lang="zh-CN" altLang="en-US" spc="300" dirty="0">
                <a:solidFill>
                  <a:srgbClr val="FF0000"/>
                </a:solidFill>
              </a:rPr>
              <a:t>级联删除语句</a:t>
            </a:r>
            <a:r>
              <a:rPr lang="zh-CN" altLang="en-US" spc="300" dirty="0">
                <a:solidFill>
                  <a:schemeClr val="tx1"/>
                </a:solidFill>
              </a:rPr>
              <a:t>：</a:t>
            </a:r>
          </a:p>
          <a:p>
            <a:pPr marL="0" indent="0" algn="just">
              <a:lnSpc>
                <a:spcPct val="150000"/>
              </a:lnSpc>
              <a:spcBef>
                <a:spcPts val="0"/>
              </a:spcBef>
              <a:buNone/>
            </a:pPr>
            <a:r>
              <a:rPr lang="zh-CN" altLang="en-US" spc="300" dirty="0">
                <a:solidFill>
                  <a:schemeClr val="tx1"/>
                </a:solidFill>
              </a:rPr>
              <a:t>          </a:t>
            </a:r>
            <a:r>
              <a:rPr lang="en-US" altLang="zh-CN" i="1" spc="300" dirty="0">
                <a:solidFill>
                  <a:schemeClr val="tx1"/>
                </a:solidFill>
              </a:rPr>
              <a:t>DROP VIEW IS_C1 CASCADE;       </a:t>
            </a:r>
          </a:p>
          <a:p>
            <a:pPr algn="just">
              <a:lnSpc>
                <a:spcPct val="150000"/>
              </a:lnSpc>
              <a:spcBef>
                <a:spcPts val="0"/>
              </a:spcBef>
            </a:pPr>
            <a:r>
              <a:rPr lang="zh-CN" altLang="en-US" spc="300" dirty="0">
                <a:solidFill>
                  <a:schemeClr val="tx1"/>
                </a:solidFill>
              </a:rPr>
              <a:t>执行此语句不仅删除了</a:t>
            </a:r>
            <a:r>
              <a:rPr lang="en-US" altLang="zh-CN" spc="300" dirty="0">
                <a:solidFill>
                  <a:schemeClr val="tx1"/>
                </a:solidFill>
              </a:rPr>
              <a:t>IS_C1</a:t>
            </a:r>
            <a:r>
              <a:rPr lang="zh-CN" altLang="en-US" spc="300" dirty="0">
                <a:solidFill>
                  <a:schemeClr val="tx1"/>
                </a:solidFill>
              </a:rPr>
              <a:t>视图，还级联删除了由它导出的</a:t>
            </a:r>
            <a:r>
              <a:rPr lang="en-US" altLang="zh-CN" spc="300" dirty="0">
                <a:solidFill>
                  <a:schemeClr val="tx1"/>
                </a:solidFill>
              </a:rPr>
              <a:t>IS_C2</a:t>
            </a:r>
            <a:r>
              <a:rPr lang="zh-CN" altLang="en-US" spc="300" dirty="0">
                <a:solidFill>
                  <a:schemeClr val="tx1"/>
                </a:solidFill>
              </a:rPr>
              <a:t>视图</a:t>
            </a:r>
          </a:p>
        </p:txBody>
      </p:sp>
      <p:sp>
        <p:nvSpPr>
          <p:cNvPr id="2" name="标题 3">
            <a:extLst>
              <a:ext uri="{FF2B5EF4-FFF2-40B4-BE49-F238E27FC236}">
                <a16:creationId xmlns:a16="http://schemas.microsoft.com/office/drawing/2014/main" id="{2F4245EE-5788-5F6E-FA2C-16589BD5B08A}"/>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4C4ABE1A-8127-97DB-FBEA-886B906D0E45}"/>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1. </a:t>
            </a:r>
            <a:r>
              <a:rPr lang="zh-CN" altLang="en-US" dirty="0"/>
              <a:t>视图定义</a:t>
            </a:r>
            <a:r>
              <a:rPr lang="en-US" altLang="zh-CN" dirty="0"/>
              <a:t>-</a:t>
            </a:r>
            <a:r>
              <a:rPr lang="zh-CN" altLang="en-US" dirty="0"/>
              <a:t>删除视图</a:t>
            </a:r>
            <a:r>
              <a:rPr lang="en-US" altLang="zh-CN" dirty="0"/>
              <a:t> </a:t>
            </a:r>
            <a:endParaRPr lang="zh-CN" altLang="en-US" dirty="0"/>
          </a:p>
        </p:txBody>
      </p:sp>
      <p:sp>
        <p:nvSpPr>
          <p:cNvPr id="4" name="矩形 3">
            <a:extLst>
              <a:ext uri="{FF2B5EF4-FFF2-40B4-BE49-F238E27FC236}">
                <a16:creationId xmlns:a16="http://schemas.microsoft.com/office/drawing/2014/main" id="{6DA2E8B0-1D33-A2C9-8100-6692EF53DC02}"/>
              </a:ext>
            </a:extLst>
          </p:cNvPr>
          <p:cNvSpPr/>
          <p:nvPr/>
        </p:nvSpPr>
        <p:spPr>
          <a:xfrm>
            <a:off x="765175" y="1821815"/>
            <a:ext cx="9464675" cy="4019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Wingdings" panose="05000000000000000000" charset="0"/>
              <a:buChar char="Ø"/>
            </a:pPr>
            <a:r>
              <a:rPr lang="zh-CN" altLang="en-US" sz="2000" dirty="0">
                <a:solidFill>
                  <a:schemeClr val="tx1"/>
                </a:solidFill>
              </a:rPr>
              <a:t>视图是在一个、多个基本表或视图基础上，通过查询语句定义的虚拟表格。</a:t>
            </a:r>
          </a:p>
        </p:txBody>
      </p:sp>
    </p:spTree>
    <p:extLst>
      <p:ext uri="{BB962C8B-B14F-4D97-AF65-F5344CB8AC3E}">
        <p14:creationId xmlns:p14="http://schemas.microsoft.com/office/powerpoint/2010/main" val="218658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fade">
                                      <p:cBhvr>
                                        <p:cTn id="7" dur="500"/>
                                        <p:tgtEl>
                                          <p:spTgt spid="5427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54275">
                                            <p:txEl>
                                              <p:pRg st="1" end="1"/>
                                            </p:txEl>
                                          </p:spTgt>
                                        </p:tgtEl>
                                        <p:attrNameLst>
                                          <p:attrName>style.visibility</p:attrName>
                                        </p:attrNameLst>
                                      </p:cBhvr>
                                      <p:to>
                                        <p:strVal val="visible"/>
                                      </p:to>
                                    </p:set>
                                    <p:animEffect transition="in" filter="fade">
                                      <p:cBhvr>
                                        <p:cTn id="11" dur="500"/>
                                        <p:tgtEl>
                                          <p:spTgt spid="54275">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54275">
                                            <p:txEl>
                                              <p:pRg st="2" end="2"/>
                                            </p:txEl>
                                          </p:spTgt>
                                        </p:tgtEl>
                                        <p:attrNameLst>
                                          <p:attrName>style.visibility</p:attrName>
                                        </p:attrNameLst>
                                      </p:cBhvr>
                                      <p:to>
                                        <p:strVal val="visible"/>
                                      </p:to>
                                    </p:set>
                                    <p:animEffect transition="in" filter="fade">
                                      <p:cBhvr>
                                        <p:cTn id="15" dur="500"/>
                                        <p:tgtEl>
                                          <p:spTgt spid="5427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4275">
                                            <p:txEl>
                                              <p:pRg st="3" end="3"/>
                                            </p:txEl>
                                          </p:spTgt>
                                        </p:tgtEl>
                                        <p:attrNameLst>
                                          <p:attrName>style.visibility</p:attrName>
                                        </p:attrNameLst>
                                      </p:cBhvr>
                                      <p:to>
                                        <p:strVal val="visible"/>
                                      </p:to>
                                    </p:set>
                                    <p:animEffect transition="in" filter="fade">
                                      <p:cBhvr>
                                        <p:cTn id="20" dur="500"/>
                                        <p:tgtEl>
                                          <p:spTgt spid="5427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4275">
                                            <p:txEl>
                                              <p:pRg st="4" end="4"/>
                                            </p:txEl>
                                          </p:spTgt>
                                        </p:tgtEl>
                                        <p:attrNameLst>
                                          <p:attrName>style.visibility</p:attrName>
                                        </p:attrNameLst>
                                      </p:cBhvr>
                                      <p:to>
                                        <p:strVal val="visible"/>
                                      </p:to>
                                    </p:set>
                                    <p:animEffect transition="in" filter="fade">
                                      <p:cBhvr>
                                        <p:cTn id="25" dur="500"/>
                                        <p:tgtEl>
                                          <p:spTgt spid="54275">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54275">
                                            <p:txEl>
                                              <p:pRg st="5" end="5"/>
                                            </p:txEl>
                                          </p:spTgt>
                                        </p:tgtEl>
                                        <p:attrNameLst>
                                          <p:attrName>style.visibility</p:attrName>
                                        </p:attrNameLst>
                                      </p:cBhvr>
                                      <p:to>
                                        <p:strVal val="visible"/>
                                      </p:to>
                                    </p:set>
                                    <p:animEffect transition="in" filter="fade">
                                      <p:cBhvr>
                                        <p:cTn id="29" dur="500"/>
                                        <p:tgtEl>
                                          <p:spTgt spid="54275">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4275">
                                            <p:txEl>
                                              <p:pRg st="6" end="6"/>
                                            </p:txEl>
                                          </p:spTgt>
                                        </p:tgtEl>
                                        <p:attrNameLst>
                                          <p:attrName>style.visibility</p:attrName>
                                        </p:attrNameLst>
                                      </p:cBhvr>
                                      <p:to>
                                        <p:strVal val="visible"/>
                                      </p:to>
                                    </p:set>
                                    <p:animEffect transition="in" filter="fade">
                                      <p:cBhvr>
                                        <p:cTn id="34" dur="500"/>
                                        <p:tgtEl>
                                          <p:spTgt spid="542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4E280-43F4-ABE8-562B-ECDA619EE16A}"/>
            </a:ext>
          </a:extLst>
        </p:cNvPr>
        <p:cNvGrpSpPr/>
        <p:nvPr/>
      </p:nvGrpSpPr>
      <p:grpSpPr>
        <a:xfrm>
          <a:off x="0" y="0"/>
          <a:ext cx="0" cy="0"/>
          <a:chOff x="0" y="0"/>
          <a:chExt cx="0" cy="0"/>
        </a:xfrm>
      </p:grpSpPr>
      <p:sp>
        <p:nvSpPr>
          <p:cNvPr id="54275" name="Rectangle 3">
            <a:extLst>
              <a:ext uri="{FF2B5EF4-FFF2-40B4-BE49-F238E27FC236}">
                <a16:creationId xmlns:a16="http://schemas.microsoft.com/office/drawing/2014/main" id="{8A64F392-4ACE-3F52-13DC-45D998C0559C}"/>
              </a:ext>
            </a:extLst>
          </p:cNvPr>
          <p:cNvSpPr>
            <a:spLocks noGrp="1" noChangeArrowheads="1"/>
          </p:cNvSpPr>
          <p:nvPr>
            <p:ph type="body" idx="4294967295"/>
          </p:nvPr>
        </p:nvSpPr>
        <p:spPr>
          <a:xfrm>
            <a:off x="682625" y="2482949"/>
            <a:ext cx="10896600" cy="3918645"/>
          </a:xfrm>
        </p:spPr>
        <p:txBody>
          <a:bodyPr>
            <a:noAutofit/>
          </a:bodyPr>
          <a:lstStyle/>
          <a:p>
            <a:pPr algn="just">
              <a:lnSpc>
                <a:spcPct val="150000"/>
              </a:lnSpc>
              <a:spcBef>
                <a:spcPts val="600"/>
              </a:spcBef>
            </a:pPr>
            <a:r>
              <a:rPr lang="zh-CN" altLang="en-US" spc="300" dirty="0">
                <a:solidFill>
                  <a:schemeClr val="tx1"/>
                </a:solidFill>
              </a:rPr>
              <a:t>用户角度：查询视图与查询基本表相同</a:t>
            </a:r>
          </a:p>
          <a:p>
            <a:pPr algn="just">
              <a:lnSpc>
                <a:spcPct val="150000"/>
              </a:lnSpc>
              <a:spcBef>
                <a:spcPts val="600"/>
              </a:spcBef>
            </a:pPr>
            <a:r>
              <a:rPr lang="zh-CN" altLang="en-US" spc="300" dirty="0">
                <a:solidFill>
                  <a:schemeClr val="tx1"/>
                </a:solidFill>
              </a:rPr>
              <a:t>关系数据库管理系统实现视图查询的方法</a:t>
            </a:r>
          </a:p>
          <a:p>
            <a:pPr marL="715963" indent="-271463" algn="just">
              <a:lnSpc>
                <a:spcPct val="150000"/>
              </a:lnSpc>
              <a:spcBef>
                <a:spcPts val="600"/>
              </a:spcBef>
              <a:buFont typeface="Wingdings" panose="05000000000000000000" pitchFamily="2" charset="2"/>
              <a:buChar char="Ø"/>
            </a:pPr>
            <a:r>
              <a:rPr lang="zh-CN" altLang="en-US" spc="300" dirty="0">
                <a:solidFill>
                  <a:schemeClr val="tx1"/>
                </a:solidFill>
              </a:rPr>
              <a:t>视图消解法（</a:t>
            </a:r>
            <a:r>
              <a:rPr lang="en-US" altLang="zh-CN" spc="300" dirty="0">
                <a:solidFill>
                  <a:schemeClr val="tx1"/>
                </a:solidFill>
              </a:rPr>
              <a:t>View Resolution</a:t>
            </a:r>
            <a:r>
              <a:rPr lang="zh-CN" altLang="en-US" spc="300" dirty="0">
                <a:solidFill>
                  <a:schemeClr val="tx1"/>
                </a:solidFill>
              </a:rPr>
              <a:t>）</a:t>
            </a:r>
          </a:p>
          <a:p>
            <a:pPr marL="715963" indent="-271463" algn="just">
              <a:lnSpc>
                <a:spcPct val="150000"/>
              </a:lnSpc>
              <a:spcBef>
                <a:spcPts val="600"/>
              </a:spcBef>
              <a:buFont typeface="Wingdings" panose="05000000000000000000" pitchFamily="2" charset="2"/>
              <a:buChar char="Ø"/>
            </a:pPr>
            <a:r>
              <a:rPr lang="zh-CN" altLang="en-US" spc="300" dirty="0">
                <a:solidFill>
                  <a:schemeClr val="tx1"/>
                </a:solidFill>
              </a:rPr>
              <a:t>进行有效性检查</a:t>
            </a:r>
          </a:p>
          <a:p>
            <a:pPr marL="715963" indent="-271463" algn="just">
              <a:lnSpc>
                <a:spcPct val="150000"/>
              </a:lnSpc>
              <a:spcBef>
                <a:spcPts val="600"/>
              </a:spcBef>
              <a:buFont typeface="Wingdings" panose="05000000000000000000" pitchFamily="2" charset="2"/>
              <a:buChar char="Ø"/>
            </a:pPr>
            <a:r>
              <a:rPr lang="zh-CN" altLang="en-US" spc="300" dirty="0">
                <a:solidFill>
                  <a:schemeClr val="tx1"/>
                </a:solidFill>
              </a:rPr>
              <a:t>转换成等价的对基本表的查询</a:t>
            </a:r>
          </a:p>
          <a:p>
            <a:pPr marL="715963" indent="-271463" algn="just">
              <a:lnSpc>
                <a:spcPct val="150000"/>
              </a:lnSpc>
              <a:spcBef>
                <a:spcPts val="600"/>
              </a:spcBef>
              <a:buFont typeface="Wingdings" panose="05000000000000000000" pitchFamily="2" charset="2"/>
              <a:buChar char="Ø"/>
            </a:pPr>
            <a:r>
              <a:rPr lang="zh-CN" altLang="en-US" spc="300" dirty="0">
                <a:solidFill>
                  <a:schemeClr val="tx1"/>
                </a:solidFill>
              </a:rPr>
              <a:t>执行修正后的查询</a:t>
            </a:r>
          </a:p>
        </p:txBody>
      </p:sp>
      <p:sp>
        <p:nvSpPr>
          <p:cNvPr id="2" name="标题 3">
            <a:extLst>
              <a:ext uri="{FF2B5EF4-FFF2-40B4-BE49-F238E27FC236}">
                <a16:creationId xmlns:a16="http://schemas.microsoft.com/office/drawing/2014/main" id="{A276DAF0-AEA1-0B4F-CAA8-14499637786B}"/>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621D6388-ADA5-1ACC-1108-AFB5F6AA9AED}"/>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2. </a:t>
            </a:r>
            <a:r>
              <a:rPr lang="zh-CN" altLang="en-US" dirty="0"/>
              <a:t>查询视图</a:t>
            </a:r>
          </a:p>
        </p:txBody>
      </p:sp>
      <p:sp>
        <p:nvSpPr>
          <p:cNvPr id="5" name="矩形 4">
            <a:extLst>
              <a:ext uri="{FF2B5EF4-FFF2-40B4-BE49-F238E27FC236}">
                <a16:creationId xmlns:a16="http://schemas.microsoft.com/office/drawing/2014/main" id="{9258E679-57FB-F615-87FC-F1AA1334962F}"/>
              </a:ext>
            </a:extLst>
          </p:cNvPr>
          <p:cNvSpPr/>
          <p:nvPr/>
        </p:nvSpPr>
        <p:spPr>
          <a:xfrm>
            <a:off x="765175" y="1821815"/>
            <a:ext cx="9464675" cy="4019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Wingdings" panose="05000000000000000000" charset="0"/>
              <a:buChar char="Ø"/>
            </a:pPr>
            <a:r>
              <a:rPr lang="zh-CN" altLang="en-US" sz="2000" dirty="0">
                <a:solidFill>
                  <a:schemeClr val="tx1"/>
                </a:solidFill>
              </a:rPr>
              <a:t>视图是在一个、多个基本表或视图基础上，通过查询语句定义的虚拟表格。</a:t>
            </a:r>
          </a:p>
        </p:txBody>
      </p:sp>
    </p:spTree>
    <p:extLst>
      <p:ext uri="{BB962C8B-B14F-4D97-AF65-F5344CB8AC3E}">
        <p14:creationId xmlns:p14="http://schemas.microsoft.com/office/powerpoint/2010/main" val="350498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fade">
                                      <p:cBhvr>
                                        <p:cTn id="7" dur="500"/>
                                        <p:tgtEl>
                                          <p:spTgt spid="542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275">
                                            <p:txEl>
                                              <p:pRg st="1" end="1"/>
                                            </p:txEl>
                                          </p:spTgt>
                                        </p:tgtEl>
                                        <p:attrNameLst>
                                          <p:attrName>style.visibility</p:attrName>
                                        </p:attrNameLst>
                                      </p:cBhvr>
                                      <p:to>
                                        <p:strVal val="visible"/>
                                      </p:to>
                                    </p:set>
                                    <p:animEffect transition="in" filter="fade">
                                      <p:cBhvr>
                                        <p:cTn id="12" dur="500"/>
                                        <p:tgtEl>
                                          <p:spTgt spid="542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275">
                                            <p:txEl>
                                              <p:pRg st="2" end="2"/>
                                            </p:txEl>
                                          </p:spTgt>
                                        </p:tgtEl>
                                        <p:attrNameLst>
                                          <p:attrName>style.visibility</p:attrName>
                                        </p:attrNameLst>
                                      </p:cBhvr>
                                      <p:to>
                                        <p:strVal val="visible"/>
                                      </p:to>
                                    </p:set>
                                    <p:animEffect transition="in" filter="fade">
                                      <p:cBhvr>
                                        <p:cTn id="17" dur="500"/>
                                        <p:tgtEl>
                                          <p:spTgt spid="542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275">
                                            <p:txEl>
                                              <p:pRg st="3" end="3"/>
                                            </p:txEl>
                                          </p:spTgt>
                                        </p:tgtEl>
                                        <p:attrNameLst>
                                          <p:attrName>style.visibility</p:attrName>
                                        </p:attrNameLst>
                                      </p:cBhvr>
                                      <p:to>
                                        <p:strVal val="visible"/>
                                      </p:to>
                                    </p:set>
                                    <p:animEffect transition="in" filter="fade">
                                      <p:cBhvr>
                                        <p:cTn id="22" dur="500"/>
                                        <p:tgtEl>
                                          <p:spTgt spid="542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275">
                                            <p:txEl>
                                              <p:pRg st="4" end="4"/>
                                            </p:txEl>
                                          </p:spTgt>
                                        </p:tgtEl>
                                        <p:attrNameLst>
                                          <p:attrName>style.visibility</p:attrName>
                                        </p:attrNameLst>
                                      </p:cBhvr>
                                      <p:to>
                                        <p:strVal val="visible"/>
                                      </p:to>
                                    </p:set>
                                    <p:animEffect transition="in" filter="fade">
                                      <p:cBhvr>
                                        <p:cTn id="27" dur="500"/>
                                        <p:tgtEl>
                                          <p:spTgt spid="542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275">
                                            <p:txEl>
                                              <p:pRg st="5" end="5"/>
                                            </p:txEl>
                                          </p:spTgt>
                                        </p:tgtEl>
                                        <p:attrNameLst>
                                          <p:attrName>style.visibility</p:attrName>
                                        </p:attrNameLst>
                                      </p:cBhvr>
                                      <p:to>
                                        <p:strVal val="visible"/>
                                      </p:to>
                                    </p:set>
                                    <p:animEffect transition="in" filter="fade">
                                      <p:cBhvr>
                                        <p:cTn id="32" dur="500"/>
                                        <p:tgtEl>
                                          <p:spTgt spid="542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dirty="0"/>
              <a:t>主要内容</a:t>
            </a:r>
          </a:p>
        </p:txBody>
      </p:sp>
      <p:grpSp>
        <p:nvGrpSpPr>
          <p:cNvPr id="64" name="组合 63"/>
          <p:cNvGrpSpPr/>
          <p:nvPr/>
        </p:nvGrpSpPr>
        <p:grpSpPr>
          <a:xfrm>
            <a:off x="602260" y="1804194"/>
            <a:ext cx="6030315" cy="632563"/>
            <a:chOff x="1288060" y="2515394"/>
            <a:chExt cx="6030315" cy="632563"/>
          </a:xfrm>
        </p:grpSpPr>
        <p:sp>
          <p:nvSpPr>
            <p:cNvPr id="41" name="矩形 40"/>
            <p:cNvSpPr/>
            <p:nvPr/>
          </p:nvSpPr>
          <p:spPr>
            <a:xfrm>
              <a:off x="2060575" y="2515394"/>
              <a:ext cx="2590800" cy="533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151869" y="2515394"/>
              <a:ext cx="2347106" cy="491490"/>
            </a:xfrm>
            <a:prstGeom prst="rect">
              <a:avLst/>
            </a:prstGeom>
            <a:noFill/>
          </p:spPr>
          <p:txBody>
            <a:bodyPr wrap="square" rtlCol="0">
              <a:spAutoFit/>
            </a:bodyPr>
            <a:lstStyle/>
            <a:p>
              <a:pPr>
                <a:lnSpc>
                  <a:spcPct val="130000"/>
                </a:lnSpc>
              </a:pPr>
              <a:r>
                <a:rPr lang="zh-CN" altLang="en-US" sz="2000" dirty="0"/>
                <a:t>视图</a:t>
              </a:r>
              <a:endParaRPr lang="zh-CN" altLang="zh-CN" sz="2000" dirty="0"/>
            </a:p>
          </p:txBody>
        </p:sp>
        <p:cxnSp>
          <p:nvCxnSpPr>
            <p:cNvPr id="9" name="直接连接符 8"/>
            <p:cNvCxnSpPr/>
            <p:nvPr/>
          </p:nvCxnSpPr>
          <p:spPr bwMode="auto">
            <a:xfrm>
              <a:off x="1374775" y="3147957"/>
              <a:ext cx="5943600" cy="0"/>
            </a:xfrm>
            <a:prstGeom prst="line">
              <a:avLst/>
            </a:prstGeom>
            <a:solidFill>
              <a:schemeClr val="accent1"/>
            </a:solidFill>
            <a:ln w="28575" cap="flat" cmpd="sng" algn="ctr">
              <a:solidFill>
                <a:srgbClr val="FFC000"/>
              </a:solidFill>
              <a:prstDash val="solid"/>
              <a:round/>
              <a:headEnd type="none" w="med" len="med"/>
              <a:tailEnd type="none" w="med" len="med"/>
            </a:ln>
            <a:effectLst/>
          </p:spPr>
        </p:cxnSp>
        <p:grpSp>
          <p:nvGrpSpPr>
            <p:cNvPr id="11" name="组合 10"/>
            <p:cNvGrpSpPr/>
            <p:nvPr/>
          </p:nvGrpSpPr>
          <p:grpSpPr>
            <a:xfrm>
              <a:off x="1288060" y="2521302"/>
              <a:ext cx="579307" cy="626655"/>
              <a:chOff x="6242320" y="1105727"/>
              <a:chExt cx="579005" cy="626656"/>
            </a:xfrm>
          </p:grpSpPr>
          <p:sp>
            <p:nvSpPr>
              <p:cNvPr id="12"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rgbClr val="FF9900"/>
                    </a:solidFill>
                    <a:latin typeface="Impact" panose="020B0806030902050204" pitchFamily="34" charset="0"/>
                    <a:ea typeface="微软雅黑" panose="020B0503020204020204" pitchFamily="34" charset="-122"/>
                  </a:rPr>
                  <a:t>01</a:t>
                </a:r>
                <a:endParaRPr lang="zh-CN" altLang="en-US" sz="3200" dirty="0">
                  <a:solidFill>
                    <a:srgbClr val="FF9900"/>
                  </a:solidFill>
                  <a:latin typeface="微软雅黑" panose="020B0503020204020204" pitchFamily="34" charset="-122"/>
                  <a:ea typeface="微软雅黑" panose="020B0503020204020204" pitchFamily="34" charset="-122"/>
                </a:endParaRPr>
              </a:p>
            </p:txBody>
          </p:sp>
          <p:sp>
            <p:nvSpPr>
              <p:cNvPr id="13"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grpSp>
        <p:nvGrpSpPr>
          <p:cNvPr id="67" name="组合 66"/>
          <p:cNvGrpSpPr/>
          <p:nvPr/>
        </p:nvGrpSpPr>
        <p:grpSpPr>
          <a:xfrm>
            <a:off x="602260" y="3904457"/>
            <a:ext cx="6106515" cy="668031"/>
            <a:chOff x="1288060" y="4615657"/>
            <a:chExt cx="6106515" cy="668031"/>
          </a:xfrm>
        </p:grpSpPr>
        <p:grpSp>
          <p:nvGrpSpPr>
            <p:cNvPr id="66" name="组合 65"/>
            <p:cNvGrpSpPr/>
            <p:nvPr/>
          </p:nvGrpSpPr>
          <p:grpSpPr>
            <a:xfrm>
              <a:off x="1288060" y="4615657"/>
              <a:ext cx="6106515" cy="668031"/>
              <a:chOff x="1288060" y="4615657"/>
              <a:chExt cx="6106515" cy="668031"/>
            </a:xfrm>
          </p:grpSpPr>
          <p:sp>
            <p:nvSpPr>
              <p:cNvPr id="43" name="矩形 42"/>
              <p:cNvSpPr/>
              <p:nvPr/>
            </p:nvSpPr>
            <p:spPr>
              <a:xfrm>
                <a:off x="2060575" y="4615657"/>
                <a:ext cx="25908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288060" y="4635789"/>
                <a:ext cx="579307" cy="620494"/>
                <a:chOff x="6242320" y="3640739"/>
                <a:chExt cx="579005" cy="620494"/>
              </a:xfrm>
            </p:grpSpPr>
            <p:sp>
              <p:nvSpPr>
                <p:cNvPr id="18" name="TextBox 6"/>
                <p:cNvSpPr txBox="1"/>
                <p:nvPr/>
              </p:nvSpPr>
              <p:spPr>
                <a:xfrm>
                  <a:off x="6327224" y="3640739"/>
                  <a:ext cx="448425" cy="492443"/>
                </a:xfrm>
                <a:prstGeom prst="rect">
                  <a:avLst/>
                </a:prstGeom>
                <a:noFill/>
              </p:spPr>
              <p:txBody>
                <a:bodyPr vert="horz" wrap="square" lIns="0" tIns="0" rIns="0" bIns="0" rtlCol="0" anchor="ctr">
                  <a:spAutoFit/>
                </a:bodyPr>
                <a:lstStyle/>
                <a:p>
                  <a:pPr algn="l"/>
                  <a:r>
                    <a:rPr lang="en-US" altLang="zh-CN" sz="3200" dirty="0">
                      <a:solidFill>
                        <a:srgbClr val="00B050"/>
                      </a:solidFill>
                      <a:latin typeface="Impact" panose="020B0806030902050204" pitchFamily="34" charset="0"/>
                      <a:ea typeface="微软雅黑" panose="020B0503020204020204" pitchFamily="34" charset="-122"/>
                    </a:rPr>
                    <a:t>03</a:t>
                  </a:r>
                  <a:endParaRPr lang="zh-CN" altLang="en-US" sz="3200" dirty="0">
                    <a:solidFill>
                      <a:srgbClr val="00B050"/>
                    </a:solidFill>
                    <a:latin typeface="微软雅黑" panose="020B0503020204020204" pitchFamily="34" charset="-122"/>
                    <a:ea typeface="微软雅黑" panose="020B0503020204020204" pitchFamily="34" charset="-122"/>
                  </a:endParaRPr>
                </a:p>
              </p:txBody>
            </p:sp>
            <p:sp>
              <p:nvSpPr>
                <p:cNvPr id="19" name="文本框 24"/>
                <p:cNvSpPr txBox="1"/>
                <p:nvPr/>
              </p:nvSpPr>
              <p:spPr>
                <a:xfrm>
                  <a:off x="6242320" y="404578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cxnSp>
            <p:nvCxnSpPr>
              <p:cNvPr id="23" name="直接连接符 22"/>
              <p:cNvCxnSpPr/>
              <p:nvPr/>
            </p:nvCxnSpPr>
            <p:spPr bwMode="auto">
              <a:xfrm>
                <a:off x="1374775" y="5283688"/>
                <a:ext cx="6019800" cy="0"/>
              </a:xfrm>
              <a:prstGeom prst="line">
                <a:avLst/>
              </a:prstGeom>
              <a:solidFill>
                <a:schemeClr val="accent1"/>
              </a:solidFill>
              <a:ln w="28575" cap="flat" cmpd="sng" algn="ctr">
                <a:solidFill>
                  <a:srgbClr val="FF8181"/>
                </a:solidFill>
                <a:prstDash val="solid"/>
                <a:round/>
                <a:headEnd type="none" w="med" len="med"/>
                <a:tailEnd type="none" w="med" len="med"/>
              </a:ln>
              <a:effectLst/>
            </p:spPr>
          </p:cxnSp>
        </p:grpSp>
        <p:sp>
          <p:nvSpPr>
            <p:cNvPr id="21" name="TextBox 20"/>
            <p:cNvSpPr txBox="1"/>
            <p:nvPr/>
          </p:nvSpPr>
          <p:spPr>
            <a:xfrm>
              <a:off x="2151869" y="4696474"/>
              <a:ext cx="3566306" cy="491490"/>
            </a:xfrm>
            <a:prstGeom prst="rect">
              <a:avLst/>
            </a:prstGeom>
            <a:noFill/>
          </p:spPr>
          <p:txBody>
            <a:bodyPr wrap="square" rtlCol="0">
              <a:spAutoFit/>
            </a:bodyPr>
            <a:lstStyle/>
            <a:p>
              <a:pPr>
                <a:lnSpc>
                  <a:spcPct val="130000"/>
                </a:lnSpc>
              </a:pPr>
              <a:r>
                <a:rPr lang="zh-CN" altLang="en-US" sz="2000" dirty="0"/>
                <a:t>索引</a:t>
              </a:r>
            </a:p>
          </p:txBody>
        </p:sp>
      </p:grpSp>
      <p:grpSp>
        <p:nvGrpSpPr>
          <p:cNvPr id="65" name="组合 64"/>
          <p:cNvGrpSpPr/>
          <p:nvPr/>
        </p:nvGrpSpPr>
        <p:grpSpPr>
          <a:xfrm>
            <a:off x="602260" y="2890044"/>
            <a:ext cx="6106515" cy="666750"/>
            <a:chOff x="1288060" y="3601244"/>
            <a:chExt cx="6106515" cy="666750"/>
          </a:xfrm>
        </p:grpSpPr>
        <p:sp>
          <p:nvSpPr>
            <p:cNvPr id="42" name="矩形 41"/>
            <p:cNvSpPr/>
            <p:nvPr/>
          </p:nvSpPr>
          <p:spPr>
            <a:xfrm>
              <a:off x="2060575" y="3601244"/>
              <a:ext cx="2590800" cy="533400"/>
            </a:xfrm>
            <a:prstGeom prst="rect">
              <a:avLst/>
            </a:prstGeom>
            <a:solidFill>
              <a:srgbClr val="28A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288060" y="3623526"/>
              <a:ext cx="579307" cy="631762"/>
              <a:chOff x="6242320" y="2373233"/>
              <a:chExt cx="579005" cy="631762"/>
            </a:xfrm>
          </p:grpSpPr>
          <p:sp>
            <p:nvSpPr>
              <p:cNvPr id="15" name="TextBox 6"/>
              <p:cNvSpPr txBox="1"/>
              <p:nvPr/>
            </p:nvSpPr>
            <p:spPr>
              <a:xfrm>
                <a:off x="6327224" y="2373233"/>
                <a:ext cx="448425" cy="492443"/>
              </a:xfrm>
              <a:prstGeom prst="rect">
                <a:avLst/>
              </a:prstGeom>
              <a:noFill/>
            </p:spPr>
            <p:txBody>
              <a:bodyPr vert="horz" wrap="square" lIns="0" tIns="0" rIns="0" bIns="0" rtlCol="0" anchor="ctr">
                <a:spAutoFit/>
              </a:bodyPr>
              <a:lstStyle/>
              <a:p>
                <a:pPr algn="l"/>
                <a:r>
                  <a:rPr lang="en-US" altLang="zh-CN" sz="3200" dirty="0">
                    <a:solidFill>
                      <a:srgbClr val="01ACBE"/>
                    </a:solidFill>
                    <a:latin typeface="Impact" panose="020B0806030902050204" pitchFamily="34" charset="0"/>
                    <a:ea typeface="微软雅黑" panose="020B0503020204020204" pitchFamily="34" charset="-122"/>
                  </a:rPr>
                  <a:t>02</a:t>
                </a:r>
                <a:endParaRPr lang="zh-CN" altLang="en-US" sz="3200" dirty="0">
                  <a:solidFill>
                    <a:srgbClr val="01ACBE"/>
                  </a:solidFill>
                  <a:latin typeface="微软雅黑" panose="020B0503020204020204" pitchFamily="34" charset="-122"/>
                  <a:ea typeface="微软雅黑" panose="020B0503020204020204" pitchFamily="34" charset="-122"/>
                </a:endParaRPr>
              </a:p>
            </p:txBody>
          </p:sp>
          <p:sp>
            <p:nvSpPr>
              <p:cNvPr id="16"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sp>
          <p:nvSpPr>
            <p:cNvPr id="20" name="TextBox 19"/>
            <p:cNvSpPr txBox="1"/>
            <p:nvPr/>
          </p:nvSpPr>
          <p:spPr>
            <a:xfrm>
              <a:off x="2151869" y="3623151"/>
              <a:ext cx="2499506" cy="491490"/>
            </a:xfrm>
            <a:prstGeom prst="rect">
              <a:avLst/>
            </a:prstGeom>
            <a:noFill/>
          </p:spPr>
          <p:txBody>
            <a:bodyPr wrap="square" rtlCol="0">
              <a:spAutoFit/>
            </a:bodyPr>
            <a:lstStyle/>
            <a:p>
              <a:pPr>
                <a:lnSpc>
                  <a:spcPct val="130000"/>
                </a:lnSpc>
              </a:pPr>
              <a:r>
                <a:rPr lang="en-US" altLang="zh-CN" sz="2000" dirty="0"/>
                <a:t>MySQL</a:t>
              </a:r>
              <a:r>
                <a:rPr lang="zh-CN" altLang="en-US" sz="2000" dirty="0"/>
                <a:t>视图管理</a:t>
              </a:r>
            </a:p>
          </p:txBody>
        </p:sp>
        <p:cxnSp>
          <p:nvCxnSpPr>
            <p:cNvPr id="22" name="直接连接符 21"/>
            <p:cNvCxnSpPr/>
            <p:nvPr/>
          </p:nvCxnSpPr>
          <p:spPr bwMode="auto">
            <a:xfrm>
              <a:off x="1374775" y="4267994"/>
              <a:ext cx="6019800" cy="0"/>
            </a:xfrm>
            <a:prstGeom prst="line">
              <a:avLst/>
            </a:prstGeom>
            <a:solidFill>
              <a:schemeClr val="accent1"/>
            </a:solidFill>
            <a:ln w="28575" cap="flat" cmpd="sng" algn="ctr">
              <a:solidFill>
                <a:srgbClr val="00DBD6"/>
              </a:solidFill>
              <a:prstDash val="solid"/>
              <a:round/>
              <a:headEnd type="none" w="med" len="med"/>
              <a:tailEnd type="none" w="med" len="med"/>
            </a:ln>
            <a:effectLst/>
          </p:spPr>
        </p:cxnSp>
      </p:grpSp>
      <p:sp>
        <p:nvSpPr>
          <p:cNvPr id="28" name="矩形 27"/>
          <p:cNvSpPr/>
          <p:nvPr/>
        </p:nvSpPr>
        <p:spPr>
          <a:xfrm>
            <a:off x="4041616" y="1832769"/>
            <a:ext cx="717550" cy="491490"/>
          </a:xfrm>
          <a:prstGeom prst="rect">
            <a:avLst/>
          </a:prstGeom>
        </p:spPr>
        <p:txBody>
          <a:bodyPr wrap="none">
            <a:spAutoFit/>
          </a:bodyPr>
          <a:lstStyle/>
          <a:p>
            <a:pPr marL="0" lvl="1">
              <a:lnSpc>
                <a:spcPct val="130000"/>
              </a:lnSpc>
              <a:spcBef>
                <a:spcPct val="30000"/>
              </a:spcBef>
            </a:pPr>
            <a:r>
              <a:rPr lang="en-US" altLang="zh-CN" sz="2000" dirty="0">
                <a:latin typeface="Times New Roman" panose="02020603050405020304" pitchFamily="18" charset="0"/>
              </a:rPr>
              <a:t>View</a:t>
            </a:r>
          </a:p>
        </p:txBody>
      </p:sp>
      <p:sp>
        <p:nvSpPr>
          <p:cNvPr id="30" name="矩形 29"/>
          <p:cNvSpPr/>
          <p:nvPr/>
        </p:nvSpPr>
        <p:spPr>
          <a:xfrm>
            <a:off x="4041775" y="2908821"/>
            <a:ext cx="1635760" cy="491490"/>
          </a:xfrm>
          <a:prstGeom prst="rect">
            <a:avLst/>
          </a:prstGeom>
        </p:spPr>
        <p:txBody>
          <a:bodyPr wrap="none">
            <a:spAutoFit/>
          </a:bodyPr>
          <a:lstStyle/>
          <a:p>
            <a:pPr marL="0" lvl="1" algn="l">
              <a:lnSpc>
                <a:spcPct val="130000"/>
              </a:lnSpc>
              <a:spcBef>
                <a:spcPct val="30000"/>
              </a:spcBef>
            </a:pPr>
            <a:r>
              <a:rPr lang="en-US" sz="2000">
                <a:sym typeface="+mn-ea"/>
              </a:rPr>
              <a:t>MySQL View</a:t>
            </a:r>
            <a:endParaRPr lang="en-US" sz="2000" dirty="0">
              <a:latin typeface="Times New Roman" panose="02020603050405020304" pitchFamily="18" charset="0"/>
            </a:endParaRPr>
          </a:p>
        </p:txBody>
      </p:sp>
      <p:sp>
        <p:nvSpPr>
          <p:cNvPr id="31" name="矩形 30"/>
          <p:cNvSpPr/>
          <p:nvPr/>
        </p:nvSpPr>
        <p:spPr>
          <a:xfrm>
            <a:off x="4041775" y="3946684"/>
            <a:ext cx="761365" cy="491490"/>
          </a:xfrm>
          <a:prstGeom prst="rect">
            <a:avLst/>
          </a:prstGeom>
        </p:spPr>
        <p:txBody>
          <a:bodyPr wrap="none">
            <a:spAutoFit/>
          </a:bodyPr>
          <a:lstStyle/>
          <a:p>
            <a:pPr marL="0" lvl="1">
              <a:lnSpc>
                <a:spcPct val="130000"/>
              </a:lnSpc>
              <a:spcBef>
                <a:spcPct val="30000"/>
              </a:spcBef>
            </a:pPr>
            <a:r>
              <a:rPr lang="en-US" altLang="zh-CN" sz="2000" dirty="0">
                <a:latin typeface="Times New Roman" panose="02020603050405020304" pitchFamily="18" charset="0"/>
              </a:rPr>
              <a:t>Index</a:t>
            </a:r>
          </a:p>
        </p:txBody>
      </p:sp>
      <p:grpSp>
        <p:nvGrpSpPr>
          <p:cNvPr id="2" name="组合 1"/>
          <p:cNvGrpSpPr/>
          <p:nvPr/>
        </p:nvGrpSpPr>
        <p:grpSpPr>
          <a:xfrm>
            <a:off x="602895" y="4744879"/>
            <a:ext cx="6106515" cy="666750"/>
            <a:chOff x="1288060" y="3601244"/>
            <a:chExt cx="6106515" cy="666750"/>
          </a:xfrm>
        </p:grpSpPr>
        <p:sp>
          <p:nvSpPr>
            <p:cNvPr id="5" name="矩形 4"/>
            <p:cNvSpPr/>
            <p:nvPr/>
          </p:nvSpPr>
          <p:spPr>
            <a:xfrm>
              <a:off x="2060575" y="3601244"/>
              <a:ext cx="2590800" cy="533400"/>
            </a:xfrm>
            <a:prstGeom prst="rect">
              <a:avLst/>
            </a:prstGeom>
            <a:solidFill>
              <a:srgbClr val="28A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288060" y="3623685"/>
              <a:ext cx="579307" cy="631603"/>
              <a:chOff x="6242320" y="2373392"/>
              <a:chExt cx="579005" cy="631603"/>
            </a:xfrm>
          </p:grpSpPr>
          <p:sp>
            <p:nvSpPr>
              <p:cNvPr id="10" name="TextBox 6"/>
              <p:cNvSpPr txBox="1"/>
              <p:nvPr/>
            </p:nvSpPr>
            <p:spPr>
              <a:xfrm>
                <a:off x="6327224" y="2373392"/>
                <a:ext cx="448425" cy="492125"/>
              </a:xfrm>
              <a:prstGeom prst="rect">
                <a:avLst/>
              </a:prstGeom>
              <a:noFill/>
            </p:spPr>
            <p:txBody>
              <a:bodyPr vert="horz" wrap="square" lIns="0" tIns="0" rIns="0" bIns="0" rtlCol="0" anchor="ctr">
                <a:spAutoFit/>
              </a:bodyPr>
              <a:lstStyle/>
              <a:p>
                <a:pPr algn="l"/>
                <a:r>
                  <a:rPr lang="en-US" altLang="zh-CN" sz="3200" dirty="0">
                    <a:solidFill>
                      <a:srgbClr val="01ACBE"/>
                    </a:solidFill>
                    <a:latin typeface="Impact" panose="020B0806030902050204" pitchFamily="34" charset="0"/>
                    <a:ea typeface="微软雅黑" panose="020B0503020204020204" pitchFamily="34" charset="-122"/>
                  </a:rPr>
                  <a:t>04</a:t>
                </a:r>
                <a:endParaRPr lang="zh-CN" altLang="en-US" sz="3200" dirty="0">
                  <a:solidFill>
                    <a:srgbClr val="01ACBE"/>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sp>
          <p:nvSpPr>
            <p:cNvPr id="25" name="TextBox 19"/>
            <p:cNvSpPr txBox="1"/>
            <p:nvPr/>
          </p:nvSpPr>
          <p:spPr>
            <a:xfrm>
              <a:off x="2151869" y="3623151"/>
              <a:ext cx="2499506" cy="491490"/>
            </a:xfrm>
            <a:prstGeom prst="rect">
              <a:avLst/>
            </a:prstGeom>
            <a:noFill/>
          </p:spPr>
          <p:txBody>
            <a:bodyPr wrap="square" rtlCol="0">
              <a:spAutoFit/>
            </a:bodyPr>
            <a:lstStyle/>
            <a:p>
              <a:pPr>
                <a:lnSpc>
                  <a:spcPct val="130000"/>
                </a:lnSpc>
              </a:pPr>
              <a:r>
                <a:rPr lang="en-US" altLang="zh-CN" sz="2000" dirty="0"/>
                <a:t>MySQL</a:t>
              </a:r>
              <a:r>
                <a:rPr lang="zh-CN" altLang="en-US" sz="2000" dirty="0"/>
                <a:t>索引管理</a:t>
              </a:r>
            </a:p>
          </p:txBody>
        </p:sp>
        <p:cxnSp>
          <p:nvCxnSpPr>
            <p:cNvPr id="26" name="直接连接符 25"/>
            <p:cNvCxnSpPr/>
            <p:nvPr/>
          </p:nvCxnSpPr>
          <p:spPr bwMode="auto">
            <a:xfrm>
              <a:off x="1374775" y="4267994"/>
              <a:ext cx="6019800" cy="0"/>
            </a:xfrm>
            <a:prstGeom prst="line">
              <a:avLst/>
            </a:prstGeom>
            <a:solidFill>
              <a:schemeClr val="accent1"/>
            </a:solidFill>
            <a:ln w="28575" cap="flat" cmpd="sng" algn="ctr">
              <a:solidFill>
                <a:srgbClr val="00DBD6"/>
              </a:solidFill>
              <a:prstDash val="solid"/>
              <a:round/>
              <a:headEnd type="none" w="med" len="med"/>
              <a:tailEnd type="none" w="med" len="med"/>
            </a:ln>
            <a:effectLst/>
          </p:spPr>
        </p:cxnSp>
      </p:grpSp>
      <p:sp>
        <p:nvSpPr>
          <p:cNvPr id="27" name="矩形 26"/>
          <p:cNvSpPr/>
          <p:nvPr/>
        </p:nvSpPr>
        <p:spPr>
          <a:xfrm>
            <a:off x="4042410" y="4763656"/>
            <a:ext cx="1710690" cy="491490"/>
          </a:xfrm>
          <a:prstGeom prst="rect">
            <a:avLst/>
          </a:prstGeom>
        </p:spPr>
        <p:txBody>
          <a:bodyPr wrap="none">
            <a:spAutoFit/>
          </a:bodyPr>
          <a:lstStyle/>
          <a:p>
            <a:pPr marL="0" lvl="1" algn="l">
              <a:lnSpc>
                <a:spcPct val="130000"/>
              </a:lnSpc>
              <a:spcBef>
                <a:spcPct val="30000"/>
              </a:spcBef>
            </a:pPr>
            <a:r>
              <a:rPr lang="en-US" sz="2000">
                <a:sym typeface="+mn-ea"/>
              </a:rPr>
              <a:t>MySQL Index</a:t>
            </a:r>
            <a:endParaRPr lang="en-US" sz="2000" dirty="0">
              <a:latin typeface="Times New Roman" panose="02020603050405020304" pitchFamily="18" charset="0"/>
            </a:endParaRPr>
          </a:p>
        </p:txBody>
      </p:sp>
      <p:pic>
        <p:nvPicPr>
          <p:cNvPr id="33" name="图片 32"/>
          <p:cNvPicPr>
            <a:picLocks noChangeAspect="1"/>
          </p:cNvPicPr>
          <p:nvPr/>
        </p:nvPicPr>
        <p:blipFill>
          <a:blip r:embed="rId2"/>
          <a:srcRect l="-14" t="5179" r="14" b="-520"/>
          <a:stretch>
            <a:fillRect/>
          </a:stretch>
        </p:blipFill>
        <p:spPr>
          <a:xfrm>
            <a:off x="7165975" y="2337435"/>
            <a:ext cx="4568190" cy="279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ppt_x"/>
                                          </p:val>
                                        </p:tav>
                                        <p:tav tm="100000">
                                          <p:val>
                                            <p:strVal val="#ppt_x"/>
                                          </p:val>
                                        </p:tav>
                                      </p:tavLst>
                                    </p:anim>
                                    <p:anim calcmode="lin" valueType="num">
                                      <p:cBhvr additive="base">
                                        <p:cTn id="1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additive="base">
                                        <p:cTn id="17" dur="500" fill="hold"/>
                                        <p:tgtEl>
                                          <p:spTgt spid="65"/>
                                        </p:tgtEl>
                                        <p:attrNameLst>
                                          <p:attrName>ppt_x</p:attrName>
                                        </p:attrNameLst>
                                      </p:cBhvr>
                                      <p:tavLst>
                                        <p:tav tm="0">
                                          <p:val>
                                            <p:strVal val="#ppt_x"/>
                                          </p:val>
                                        </p:tav>
                                        <p:tav tm="100000">
                                          <p:val>
                                            <p:strVal val="#ppt_x"/>
                                          </p:val>
                                        </p:tav>
                                      </p:tavLst>
                                    </p:anim>
                                    <p:anim calcmode="lin" valueType="num">
                                      <p:cBhvr additive="base">
                                        <p:cTn id="18" dur="500" fill="hold"/>
                                        <p:tgtEl>
                                          <p:spTgt spid="6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500" fill="hold"/>
                                        <p:tgtEl>
                                          <p:spTgt spid="67"/>
                                        </p:tgtEl>
                                        <p:attrNameLst>
                                          <p:attrName>ppt_x</p:attrName>
                                        </p:attrNameLst>
                                      </p:cBhvr>
                                      <p:tavLst>
                                        <p:tav tm="0">
                                          <p:val>
                                            <p:strVal val="#ppt_x"/>
                                          </p:val>
                                        </p:tav>
                                        <p:tav tm="100000">
                                          <p:val>
                                            <p:strVal val="#ppt_x"/>
                                          </p:val>
                                        </p:tav>
                                      </p:tavLst>
                                    </p:anim>
                                    <p:anim calcmode="lin" valueType="num">
                                      <p:cBhvr additive="base">
                                        <p:cTn id="28" dur="500" fill="hold"/>
                                        <p:tgtEl>
                                          <p:spTgt spid="6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1"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07897-9380-1816-E584-3554DE6AF869}"/>
            </a:ext>
          </a:extLst>
        </p:cNvPr>
        <p:cNvGrpSpPr/>
        <p:nvPr/>
      </p:nvGrpSpPr>
      <p:grpSpPr>
        <a:xfrm>
          <a:off x="0" y="0"/>
          <a:ext cx="0" cy="0"/>
          <a:chOff x="0" y="0"/>
          <a:chExt cx="0" cy="0"/>
        </a:xfrm>
      </p:grpSpPr>
      <p:sp>
        <p:nvSpPr>
          <p:cNvPr id="54275" name="Rectangle 3">
            <a:extLst>
              <a:ext uri="{FF2B5EF4-FFF2-40B4-BE49-F238E27FC236}">
                <a16:creationId xmlns:a16="http://schemas.microsoft.com/office/drawing/2014/main" id="{4B37D219-7ADC-83AA-4781-B5F8AEB10B8A}"/>
              </a:ext>
            </a:extLst>
          </p:cNvPr>
          <p:cNvSpPr>
            <a:spLocks noGrp="1" noChangeArrowheads="1"/>
          </p:cNvSpPr>
          <p:nvPr>
            <p:ph type="body" idx="4294967295"/>
          </p:nvPr>
        </p:nvSpPr>
        <p:spPr>
          <a:xfrm>
            <a:off x="682625" y="2439194"/>
            <a:ext cx="10896600" cy="3918645"/>
          </a:xfrm>
        </p:spPr>
        <p:txBody>
          <a:bodyPr>
            <a:noAutofit/>
          </a:bodyPr>
          <a:lstStyle/>
          <a:p>
            <a:pPr algn="just">
              <a:lnSpc>
                <a:spcPct val="150000"/>
              </a:lnSpc>
              <a:spcBef>
                <a:spcPts val="600"/>
              </a:spcBef>
            </a:pPr>
            <a:r>
              <a:rPr lang="zh-CN" altLang="en-US" spc="300" dirty="0">
                <a:solidFill>
                  <a:srgbClr val="FF0000"/>
                </a:solidFill>
              </a:rPr>
              <a:t>在信息管理与信息系统专业学生的视图中，找出年龄小于等于</a:t>
            </a:r>
            <a:r>
              <a:rPr lang="en-US" altLang="zh-CN" spc="300" dirty="0">
                <a:solidFill>
                  <a:srgbClr val="FF0000"/>
                </a:solidFill>
              </a:rPr>
              <a:t>20</a:t>
            </a:r>
            <a:r>
              <a:rPr lang="zh-CN" altLang="en-US" spc="300" dirty="0">
                <a:solidFill>
                  <a:srgbClr val="FF0000"/>
                </a:solidFill>
              </a:rPr>
              <a:t>岁的学生（包括学生的学号和出生日期）</a:t>
            </a:r>
            <a:endParaRPr lang="zh-CN" altLang="en-US" spc="300" dirty="0">
              <a:solidFill>
                <a:schemeClr val="tx1"/>
              </a:solidFill>
            </a:endParaRPr>
          </a:p>
          <a:p>
            <a:pPr marL="0" indent="444500" algn="just">
              <a:lnSpc>
                <a:spcPct val="150000"/>
              </a:lnSpc>
              <a:spcBef>
                <a:spcPts val="600"/>
              </a:spcBef>
              <a:buNone/>
            </a:pPr>
            <a:r>
              <a:rPr lang="en-US" altLang="zh-CN" i="1" spc="300" dirty="0">
                <a:solidFill>
                  <a:schemeClr val="tx1"/>
                </a:solidFill>
              </a:rPr>
              <a:t>SELECT Sno, </a:t>
            </a:r>
            <a:r>
              <a:rPr lang="en-US" altLang="zh-CN" i="1" spc="300" dirty="0" err="1">
                <a:solidFill>
                  <a:schemeClr val="tx1"/>
                </a:solidFill>
              </a:rPr>
              <a:t>Sbirthdate</a:t>
            </a:r>
            <a:endParaRPr lang="en-US" altLang="zh-CN" i="1" spc="300" dirty="0">
              <a:solidFill>
                <a:schemeClr val="tx1"/>
              </a:solidFill>
            </a:endParaRPr>
          </a:p>
          <a:p>
            <a:pPr marL="0" indent="444500" algn="just">
              <a:lnSpc>
                <a:spcPct val="150000"/>
              </a:lnSpc>
              <a:spcBef>
                <a:spcPts val="600"/>
              </a:spcBef>
              <a:buNone/>
            </a:pPr>
            <a:r>
              <a:rPr lang="en-US" altLang="zh-CN" i="1" spc="300" dirty="0">
                <a:solidFill>
                  <a:schemeClr val="tx1"/>
                </a:solidFill>
              </a:rPr>
              <a:t>FROM </a:t>
            </a:r>
            <a:r>
              <a:rPr lang="en-US" altLang="zh-CN" i="1" spc="300" dirty="0" err="1">
                <a:solidFill>
                  <a:schemeClr val="tx1"/>
                </a:solidFill>
              </a:rPr>
              <a:t>IS_Student</a:t>
            </a:r>
            <a:endParaRPr lang="en-US" altLang="zh-CN" i="1" spc="300" dirty="0">
              <a:solidFill>
                <a:schemeClr val="tx1"/>
              </a:solidFill>
            </a:endParaRPr>
          </a:p>
          <a:p>
            <a:pPr marL="0" indent="444500" algn="just">
              <a:lnSpc>
                <a:spcPct val="150000"/>
              </a:lnSpc>
              <a:spcBef>
                <a:spcPts val="600"/>
              </a:spcBef>
              <a:buNone/>
            </a:pPr>
            <a:r>
              <a:rPr lang="en-US" altLang="zh-CN" i="1" spc="300" dirty="0">
                <a:solidFill>
                  <a:schemeClr val="tx1"/>
                </a:solidFill>
              </a:rPr>
              <a:t>WHERE (extract(year from </a:t>
            </a:r>
            <a:r>
              <a:rPr lang="en-US" altLang="zh-CN" i="1" spc="300" dirty="0" err="1">
                <a:solidFill>
                  <a:schemeClr val="tx1"/>
                </a:solidFill>
              </a:rPr>
              <a:t>current_date</a:t>
            </a:r>
            <a:r>
              <a:rPr lang="en-US" altLang="zh-CN" i="1" spc="300" dirty="0">
                <a:solidFill>
                  <a:schemeClr val="tx1"/>
                </a:solidFill>
              </a:rPr>
              <a:t>)-extract(year from </a:t>
            </a:r>
            <a:r>
              <a:rPr lang="en-US" altLang="zh-CN" i="1" spc="300" dirty="0" err="1">
                <a:solidFill>
                  <a:schemeClr val="tx1"/>
                </a:solidFill>
              </a:rPr>
              <a:t>Sbirthdate</a:t>
            </a:r>
            <a:r>
              <a:rPr lang="en-US" altLang="zh-CN" i="1" spc="300" dirty="0">
                <a:solidFill>
                  <a:schemeClr val="tx1"/>
                </a:solidFill>
              </a:rPr>
              <a:t>) )&lt;=20;</a:t>
            </a:r>
          </a:p>
        </p:txBody>
      </p:sp>
      <p:sp>
        <p:nvSpPr>
          <p:cNvPr id="2" name="标题 3">
            <a:extLst>
              <a:ext uri="{FF2B5EF4-FFF2-40B4-BE49-F238E27FC236}">
                <a16:creationId xmlns:a16="http://schemas.microsoft.com/office/drawing/2014/main" id="{96B7B74F-937C-F305-C9C8-B289666E216F}"/>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AF403E90-4B8D-4F0E-9434-D2003A894355}"/>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2. </a:t>
            </a:r>
            <a:r>
              <a:rPr lang="zh-CN" altLang="en-US" dirty="0"/>
              <a:t>查询视图</a:t>
            </a:r>
          </a:p>
        </p:txBody>
      </p:sp>
      <p:sp>
        <p:nvSpPr>
          <p:cNvPr id="5" name="矩形 4">
            <a:extLst>
              <a:ext uri="{FF2B5EF4-FFF2-40B4-BE49-F238E27FC236}">
                <a16:creationId xmlns:a16="http://schemas.microsoft.com/office/drawing/2014/main" id="{2F381553-EAC9-3B63-177F-430046873718}"/>
              </a:ext>
            </a:extLst>
          </p:cNvPr>
          <p:cNvSpPr/>
          <p:nvPr/>
        </p:nvSpPr>
        <p:spPr>
          <a:xfrm>
            <a:off x="765175" y="1821815"/>
            <a:ext cx="9464675" cy="4019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Wingdings" panose="05000000000000000000" charset="0"/>
              <a:buChar char="Ø"/>
            </a:pPr>
            <a:r>
              <a:rPr lang="zh-CN" altLang="en-US" sz="2000" dirty="0">
                <a:solidFill>
                  <a:schemeClr val="tx1"/>
                </a:solidFill>
              </a:rPr>
              <a:t>视图是在一个、多个基本表或视图基础上，通过查询语句定义的虚拟表格。</a:t>
            </a:r>
          </a:p>
        </p:txBody>
      </p:sp>
    </p:spTree>
    <p:extLst>
      <p:ext uri="{BB962C8B-B14F-4D97-AF65-F5344CB8AC3E}">
        <p14:creationId xmlns:p14="http://schemas.microsoft.com/office/powerpoint/2010/main" val="15822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fade">
                                      <p:cBhvr>
                                        <p:cTn id="7" dur="500"/>
                                        <p:tgtEl>
                                          <p:spTgt spid="542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275">
                                            <p:txEl>
                                              <p:pRg st="1" end="1"/>
                                            </p:txEl>
                                          </p:spTgt>
                                        </p:tgtEl>
                                        <p:attrNameLst>
                                          <p:attrName>style.visibility</p:attrName>
                                        </p:attrNameLst>
                                      </p:cBhvr>
                                      <p:to>
                                        <p:strVal val="visible"/>
                                      </p:to>
                                    </p:set>
                                    <p:animEffect transition="in" filter="fade">
                                      <p:cBhvr>
                                        <p:cTn id="12" dur="500"/>
                                        <p:tgtEl>
                                          <p:spTgt spid="542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275">
                                            <p:txEl>
                                              <p:pRg st="2" end="2"/>
                                            </p:txEl>
                                          </p:spTgt>
                                        </p:tgtEl>
                                        <p:attrNameLst>
                                          <p:attrName>style.visibility</p:attrName>
                                        </p:attrNameLst>
                                      </p:cBhvr>
                                      <p:to>
                                        <p:strVal val="visible"/>
                                      </p:to>
                                    </p:set>
                                    <p:animEffect transition="in" filter="fade">
                                      <p:cBhvr>
                                        <p:cTn id="17" dur="500"/>
                                        <p:tgtEl>
                                          <p:spTgt spid="542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275">
                                            <p:txEl>
                                              <p:pRg st="3" end="3"/>
                                            </p:txEl>
                                          </p:spTgt>
                                        </p:tgtEl>
                                        <p:attrNameLst>
                                          <p:attrName>style.visibility</p:attrName>
                                        </p:attrNameLst>
                                      </p:cBhvr>
                                      <p:to>
                                        <p:strVal val="visible"/>
                                      </p:to>
                                    </p:set>
                                    <p:animEffect transition="in" filter="fade">
                                      <p:cBhvr>
                                        <p:cTn id="22" dur="500"/>
                                        <p:tgtEl>
                                          <p:spTgt spid="542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18D79-BA27-BDA0-A28B-A6C24A65DD19}"/>
            </a:ext>
          </a:extLst>
        </p:cNvPr>
        <p:cNvGrpSpPr/>
        <p:nvPr/>
      </p:nvGrpSpPr>
      <p:grpSpPr>
        <a:xfrm>
          <a:off x="0" y="0"/>
          <a:ext cx="0" cy="0"/>
          <a:chOff x="0" y="0"/>
          <a:chExt cx="0" cy="0"/>
        </a:xfrm>
      </p:grpSpPr>
      <p:sp>
        <p:nvSpPr>
          <p:cNvPr id="54275" name="Rectangle 3">
            <a:extLst>
              <a:ext uri="{FF2B5EF4-FFF2-40B4-BE49-F238E27FC236}">
                <a16:creationId xmlns:a16="http://schemas.microsoft.com/office/drawing/2014/main" id="{952F322C-0DC1-098D-6163-0305A9B1FAD5}"/>
              </a:ext>
            </a:extLst>
          </p:cNvPr>
          <p:cNvSpPr>
            <a:spLocks noGrp="1" noChangeArrowheads="1"/>
          </p:cNvSpPr>
          <p:nvPr>
            <p:ph type="body" idx="4294967295"/>
          </p:nvPr>
        </p:nvSpPr>
        <p:spPr>
          <a:xfrm>
            <a:off x="682625" y="2439194"/>
            <a:ext cx="10896600" cy="3918645"/>
          </a:xfrm>
        </p:spPr>
        <p:txBody>
          <a:bodyPr>
            <a:noAutofit/>
          </a:bodyPr>
          <a:lstStyle/>
          <a:p>
            <a:pPr algn="just">
              <a:lnSpc>
                <a:spcPct val="150000"/>
              </a:lnSpc>
              <a:spcBef>
                <a:spcPts val="600"/>
              </a:spcBef>
            </a:pPr>
            <a:r>
              <a:rPr lang="zh-CN" altLang="en-US" spc="300" dirty="0">
                <a:solidFill>
                  <a:srgbClr val="FF0000"/>
                </a:solidFill>
              </a:rPr>
              <a:t>视图消解：</a:t>
            </a:r>
          </a:p>
          <a:p>
            <a:pPr marL="0" indent="444500" algn="just">
              <a:lnSpc>
                <a:spcPct val="150000"/>
              </a:lnSpc>
              <a:spcBef>
                <a:spcPts val="600"/>
              </a:spcBef>
              <a:buNone/>
            </a:pPr>
            <a:r>
              <a:rPr lang="en-US" altLang="zh-CN" spc="300" dirty="0">
                <a:solidFill>
                  <a:schemeClr val="tx1"/>
                </a:solidFill>
              </a:rPr>
              <a:t>1.</a:t>
            </a:r>
            <a:r>
              <a:rPr lang="zh-CN" altLang="en-US" spc="300" dirty="0">
                <a:solidFill>
                  <a:schemeClr val="tx1"/>
                </a:solidFill>
              </a:rPr>
              <a:t>先找到视图</a:t>
            </a:r>
            <a:r>
              <a:rPr lang="en-US" altLang="zh-CN" i="1" spc="300" dirty="0" err="1">
                <a:solidFill>
                  <a:schemeClr val="tx1"/>
                </a:solidFill>
              </a:rPr>
              <a:t>IS_Student</a:t>
            </a:r>
            <a:r>
              <a:rPr lang="zh-CN" altLang="en-US" spc="300" dirty="0">
                <a:solidFill>
                  <a:schemeClr val="tx1"/>
                </a:solidFill>
              </a:rPr>
              <a:t>的定义</a:t>
            </a:r>
            <a:endParaRPr lang="en-US" altLang="zh-CN" spc="300" dirty="0">
              <a:solidFill>
                <a:schemeClr val="tx1"/>
              </a:solidFill>
            </a:endParaRPr>
          </a:p>
          <a:p>
            <a:pPr marL="0" indent="444500" algn="just">
              <a:lnSpc>
                <a:spcPct val="150000"/>
              </a:lnSpc>
              <a:spcBef>
                <a:spcPts val="600"/>
              </a:spcBef>
              <a:buNone/>
            </a:pPr>
            <a:r>
              <a:rPr lang="en-US" altLang="zh-CN" spc="300" dirty="0">
                <a:solidFill>
                  <a:schemeClr val="tx1"/>
                </a:solidFill>
              </a:rPr>
              <a:t>2.</a:t>
            </a:r>
            <a:r>
              <a:rPr lang="zh-CN" altLang="en-US" spc="300" dirty="0">
                <a:solidFill>
                  <a:schemeClr val="tx1"/>
                </a:solidFill>
              </a:rPr>
              <a:t>进行视图消解，转换后的查询语句为：</a:t>
            </a:r>
          </a:p>
          <a:p>
            <a:pPr marL="0" indent="444500" algn="just">
              <a:lnSpc>
                <a:spcPct val="150000"/>
              </a:lnSpc>
              <a:spcBef>
                <a:spcPts val="600"/>
              </a:spcBef>
              <a:buNone/>
            </a:pPr>
            <a:endParaRPr lang="zh-CN" altLang="en-US" spc="300" dirty="0">
              <a:solidFill>
                <a:schemeClr val="tx1"/>
              </a:solidFill>
            </a:endParaRPr>
          </a:p>
        </p:txBody>
      </p:sp>
      <p:sp>
        <p:nvSpPr>
          <p:cNvPr id="2" name="标题 3">
            <a:extLst>
              <a:ext uri="{FF2B5EF4-FFF2-40B4-BE49-F238E27FC236}">
                <a16:creationId xmlns:a16="http://schemas.microsoft.com/office/drawing/2014/main" id="{5A2A6D1A-2E97-8A27-FBEF-2D0F3F32C5BC}"/>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A6F01E3A-65E8-9669-0DBE-CAE3D5A23CCF}"/>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2. </a:t>
            </a:r>
            <a:r>
              <a:rPr lang="zh-CN" altLang="en-US" dirty="0"/>
              <a:t>查询视图</a:t>
            </a:r>
          </a:p>
        </p:txBody>
      </p:sp>
      <p:sp>
        <p:nvSpPr>
          <p:cNvPr id="5" name="矩形 4">
            <a:extLst>
              <a:ext uri="{FF2B5EF4-FFF2-40B4-BE49-F238E27FC236}">
                <a16:creationId xmlns:a16="http://schemas.microsoft.com/office/drawing/2014/main" id="{8D475C30-65C4-4C13-4D14-8B39E0A59F0E}"/>
              </a:ext>
            </a:extLst>
          </p:cNvPr>
          <p:cNvSpPr/>
          <p:nvPr/>
        </p:nvSpPr>
        <p:spPr>
          <a:xfrm>
            <a:off x="765175" y="1821815"/>
            <a:ext cx="9464675" cy="4019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Wingdings" panose="05000000000000000000" charset="0"/>
              <a:buChar char="Ø"/>
            </a:pPr>
            <a:r>
              <a:rPr lang="zh-CN" altLang="en-US" sz="2000" dirty="0">
                <a:solidFill>
                  <a:schemeClr val="tx1"/>
                </a:solidFill>
              </a:rPr>
              <a:t>视图是在一个、多个基本表或视图基础上，通过查询语句定义的虚拟表格。</a:t>
            </a:r>
          </a:p>
        </p:txBody>
      </p:sp>
      <p:pic>
        <p:nvPicPr>
          <p:cNvPr id="12" name="图片 11">
            <a:extLst>
              <a:ext uri="{FF2B5EF4-FFF2-40B4-BE49-F238E27FC236}">
                <a16:creationId xmlns:a16="http://schemas.microsoft.com/office/drawing/2014/main" id="{4393726F-CFB0-DEA4-3283-02D28F9CB44D}"/>
              </a:ext>
            </a:extLst>
          </p:cNvPr>
          <p:cNvPicPr>
            <a:picLocks noChangeAspect="1"/>
          </p:cNvPicPr>
          <p:nvPr/>
        </p:nvPicPr>
        <p:blipFill>
          <a:blip r:embed="rId2"/>
          <a:stretch>
            <a:fillRect/>
          </a:stretch>
        </p:blipFill>
        <p:spPr>
          <a:xfrm>
            <a:off x="6784975" y="2474233"/>
            <a:ext cx="3189723" cy="1502137"/>
          </a:xfrm>
          <a:prstGeom prst="rect">
            <a:avLst/>
          </a:prstGeom>
          <a:ln>
            <a:solidFill>
              <a:schemeClr val="accent1"/>
            </a:solidFill>
          </a:ln>
        </p:spPr>
      </p:pic>
      <p:pic>
        <p:nvPicPr>
          <p:cNvPr id="14" name="图片 13">
            <a:extLst>
              <a:ext uri="{FF2B5EF4-FFF2-40B4-BE49-F238E27FC236}">
                <a16:creationId xmlns:a16="http://schemas.microsoft.com/office/drawing/2014/main" id="{24B11221-1C35-BB20-FB27-714090D27CCD}"/>
              </a:ext>
            </a:extLst>
          </p:cNvPr>
          <p:cNvPicPr>
            <a:picLocks noChangeAspect="1"/>
          </p:cNvPicPr>
          <p:nvPr/>
        </p:nvPicPr>
        <p:blipFill>
          <a:blip r:embed="rId3"/>
          <a:stretch>
            <a:fillRect/>
          </a:stretch>
        </p:blipFill>
        <p:spPr>
          <a:xfrm>
            <a:off x="1527175" y="4191794"/>
            <a:ext cx="5950444" cy="1164870"/>
          </a:xfrm>
          <a:prstGeom prst="rect">
            <a:avLst/>
          </a:prstGeom>
          <a:ln>
            <a:solidFill>
              <a:schemeClr val="accent1"/>
            </a:solidFill>
          </a:ln>
        </p:spPr>
      </p:pic>
    </p:spTree>
    <p:extLst>
      <p:ext uri="{BB962C8B-B14F-4D97-AF65-F5344CB8AC3E}">
        <p14:creationId xmlns:p14="http://schemas.microsoft.com/office/powerpoint/2010/main" val="412539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fade">
                                      <p:cBhvr>
                                        <p:cTn id="7" dur="500"/>
                                        <p:tgtEl>
                                          <p:spTgt spid="542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275">
                                            <p:txEl>
                                              <p:pRg st="1" end="1"/>
                                            </p:txEl>
                                          </p:spTgt>
                                        </p:tgtEl>
                                        <p:attrNameLst>
                                          <p:attrName>style.visibility</p:attrName>
                                        </p:attrNameLst>
                                      </p:cBhvr>
                                      <p:to>
                                        <p:strVal val="visible"/>
                                      </p:to>
                                    </p:set>
                                    <p:animEffect transition="in" filter="fade">
                                      <p:cBhvr>
                                        <p:cTn id="12" dur="500"/>
                                        <p:tgtEl>
                                          <p:spTgt spid="54275">
                                            <p:txEl>
                                              <p:pRg st="1" end="1"/>
                                            </p:txEl>
                                          </p:spTgt>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4275">
                                            <p:txEl>
                                              <p:pRg st="2" end="2"/>
                                            </p:txEl>
                                          </p:spTgt>
                                        </p:tgtEl>
                                        <p:attrNameLst>
                                          <p:attrName>style.visibility</p:attrName>
                                        </p:attrNameLst>
                                      </p:cBhvr>
                                      <p:to>
                                        <p:strVal val="visible"/>
                                      </p:to>
                                    </p:set>
                                    <p:animEffect transition="in" filter="fade">
                                      <p:cBhvr>
                                        <p:cTn id="23" dur="500"/>
                                        <p:tgtEl>
                                          <p:spTgt spid="54275">
                                            <p:txEl>
                                              <p:pRg st="2" end="2"/>
                                            </p:txEl>
                                          </p:spTgt>
                                        </p:tgtEl>
                                      </p:cBhvr>
                                    </p:animEffect>
                                  </p:childTnLst>
                                </p:cTn>
                              </p:par>
                            </p:childTnLst>
                          </p:cTn>
                        </p:par>
                        <p:par>
                          <p:cTn id="24" fill="hold">
                            <p:stCondLst>
                              <p:cond delay="500"/>
                            </p:stCondLst>
                            <p:childTnLst>
                              <p:par>
                                <p:cTn id="25" presetID="42"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D9B02-34BB-F345-DAA4-417CA300F374}"/>
            </a:ext>
          </a:extLst>
        </p:cNvPr>
        <p:cNvGrpSpPr/>
        <p:nvPr/>
      </p:nvGrpSpPr>
      <p:grpSpPr>
        <a:xfrm>
          <a:off x="0" y="0"/>
          <a:ext cx="0" cy="0"/>
          <a:chOff x="0" y="0"/>
          <a:chExt cx="0" cy="0"/>
        </a:xfrm>
      </p:grpSpPr>
      <p:sp>
        <p:nvSpPr>
          <p:cNvPr id="54275" name="Rectangle 3">
            <a:extLst>
              <a:ext uri="{FF2B5EF4-FFF2-40B4-BE49-F238E27FC236}">
                <a16:creationId xmlns:a16="http://schemas.microsoft.com/office/drawing/2014/main" id="{68414CDC-82F8-A0DC-2025-4737A3EB2D7D}"/>
              </a:ext>
            </a:extLst>
          </p:cNvPr>
          <p:cNvSpPr>
            <a:spLocks noGrp="1" noChangeArrowheads="1"/>
          </p:cNvSpPr>
          <p:nvPr>
            <p:ph type="body" idx="4294967295"/>
          </p:nvPr>
        </p:nvSpPr>
        <p:spPr>
          <a:xfrm>
            <a:off x="682625" y="2439194"/>
            <a:ext cx="10896600" cy="3918645"/>
          </a:xfrm>
        </p:spPr>
        <p:txBody>
          <a:bodyPr>
            <a:noAutofit/>
          </a:bodyPr>
          <a:lstStyle/>
          <a:p>
            <a:pPr algn="just">
              <a:lnSpc>
                <a:spcPct val="150000"/>
              </a:lnSpc>
              <a:spcBef>
                <a:spcPts val="0"/>
              </a:spcBef>
            </a:pPr>
            <a:r>
              <a:rPr lang="zh-CN" altLang="en-US" spc="300" dirty="0">
                <a:solidFill>
                  <a:srgbClr val="FF0000"/>
                </a:solidFill>
              </a:rPr>
              <a:t>查询选修了</a:t>
            </a:r>
            <a:r>
              <a:rPr lang="en-US" altLang="zh-CN" spc="300" dirty="0">
                <a:solidFill>
                  <a:srgbClr val="FF0000"/>
                </a:solidFill>
              </a:rPr>
              <a:t>81001</a:t>
            </a:r>
            <a:r>
              <a:rPr lang="zh-CN" altLang="en-US" spc="300" dirty="0">
                <a:solidFill>
                  <a:srgbClr val="FF0000"/>
                </a:solidFill>
              </a:rPr>
              <a:t>号课程的信息管理与信息系统专业学生。</a:t>
            </a:r>
          </a:p>
          <a:p>
            <a:pPr marL="0" indent="985838" algn="just">
              <a:lnSpc>
                <a:spcPct val="150000"/>
              </a:lnSpc>
              <a:spcBef>
                <a:spcPts val="0"/>
              </a:spcBef>
              <a:buNone/>
            </a:pPr>
            <a:r>
              <a:rPr lang="en-US" altLang="zh-CN" i="1" spc="300" dirty="0">
                <a:solidFill>
                  <a:schemeClr val="tx1"/>
                </a:solidFill>
              </a:rPr>
              <a:t>SELECT </a:t>
            </a:r>
            <a:r>
              <a:rPr lang="en-US" altLang="zh-CN" i="1" spc="300" dirty="0" err="1">
                <a:solidFill>
                  <a:schemeClr val="tx1"/>
                </a:solidFill>
              </a:rPr>
              <a:t>IS_Student.Sno,Sname</a:t>
            </a:r>
            <a:endParaRPr lang="en-US" altLang="zh-CN" i="1" spc="300" dirty="0">
              <a:solidFill>
                <a:schemeClr val="tx1"/>
              </a:solidFill>
            </a:endParaRPr>
          </a:p>
          <a:p>
            <a:pPr marL="0" indent="985838" algn="just">
              <a:lnSpc>
                <a:spcPct val="150000"/>
              </a:lnSpc>
              <a:spcBef>
                <a:spcPts val="0"/>
              </a:spcBef>
              <a:buNone/>
            </a:pPr>
            <a:r>
              <a:rPr lang="en-US" altLang="zh-CN" i="1" spc="300" dirty="0">
                <a:solidFill>
                  <a:schemeClr val="tx1"/>
                </a:solidFill>
              </a:rPr>
              <a:t>FROM </a:t>
            </a:r>
            <a:r>
              <a:rPr lang="en-US" altLang="zh-CN" i="1" spc="300" dirty="0" err="1">
                <a:solidFill>
                  <a:schemeClr val="tx1"/>
                </a:solidFill>
              </a:rPr>
              <a:t>IS_Student,SC</a:t>
            </a:r>
            <a:endParaRPr lang="en-US" altLang="zh-CN" i="1" spc="300" dirty="0">
              <a:solidFill>
                <a:schemeClr val="tx1"/>
              </a:solidFill>
            </a:endParaRPr>
          </a:p>
          <a:p>
            <a:pPr marL="0" indent="985838" algn="just">
              <a:lnSpc>
                <a:spcPct val="150000"/>
              </a:lnSpc>
              <a:spcBef>
                <a:spcPts val="0"/>
              </a:spcBef>
              <a:buNone/>
            </a:pPr>
            <a:r>
              <a:rPr lang="en-US" altLang="zh-CN" i="1" spc="300" dirty="0">
                <a:solidFill>
                  <a:schemeClr val="tx1"/>
                </a:solidFill>
              </a:rPr>
              <a:t>WHERE </a:t>
            </a:r>
            <a:r>
              <a:rPr lang="en-US" altLang="zh-CN" i="1" spc="300" dirty="0" err="1">
                <a:solidFill>
                  <a:schemeClr val="tx1"/>
                </a:solidFill>
              </a:rPr>
              <a:t>IS_Student.Sno</a:t>
            </a:r>
            <a:r>
              <a:rPr lang="en-US" altLang="zh-CN" i="1" spc="300" dirty="0">
                <a:solidFill>
                  <a:schemeClr val="tx1"/>
                </a:solidFill>
              </a:rPr>
              <a:t>=</a:t>
            </a:r>
            <a:r>
              <a:rPr lang="en-US" altLang="zh-CN" i="1" spc="300" dirty="0" err="1">
                <a:solidFill>
                  <a:schemeClr val="tx1"/>
                </a:solidFill>
              </a:rPr>
              <a:t>SC.Sno</a:t>
            </a:r>
            <a:r>
              <a:rPr lang="en-US" altLang="zh-CN" i="1" spc="300" dirty="0">
                <a:solidFill>
                  <a:schemeClr val="tx1"/>
                </a:solidFill>
              </a:rPr>
              <a:t> AND </a:t>
            </a:r>
            <a:r>
              <a:rPr lang="en-US" altLang="zh-CN" i="1" spc="300" dirty="0" err="1">
                <a:solidFill>
                  <a:schemeClr val="tx1"/>
                </a:solidFill>
              </a:rPr>
              <a:t>SC.Cno</a:t>
            </a:r>
            <a:r>
              <a:rPr lang="en-US" altLang="zh-CN" i="1" spc="300" dirty="0">
                <a:solidFill>
                  <a:schemeClr val="tx1"/>
                </a:solidFill>
              </a:rPr>
              <a:t>='81001’;</a:t>
            </a:r>
          </a:p>
          <a:p>
            <a:pPr algn="just">
              <a:lnSpc>
                <a:spcPct val="150000"/>
              </a:lnSpc>
              <a:spcBef>
                <a:spcPts val="0"/>
              </a:spcBef>
            </a:pPr>
            <a:r>
              <a:rPr lang="zh-CN" altLang="en-US" spc="300" dirty="0">
                <a:solidFill>
                  <a:schemeClr val="tx1"/>
                </a:solidFill>
              </a:rPr>
              <a:t>关系数据库管理系统先从数据字典中取出视图</a:t>
            </a:r>
            <a:r>
              <a:rPr lang="en-US" altLang="zh-CN" i="1" spc="300" dirty="0" err="1">
                <a:solidFill>
                  <a:schemeClr val="tx1"/>
                </a:solidFill>
              </a:rPr>
              <a:t>IS_Student</a:t>
            </a:r>
            <a:r>
              <a:rPr lang="zh-CN" altLang="en-US" spc="300" dirty="0">
                <a:solidFill>
                  <a:schemeClr val="tx1"/>
                </a:solidFill>
              </a:rPr>
              <a:t>的定义，然后进行视图消解，把上面查询转换为：</a:t>
            </a:r>
          </a:p>
        </p:txBody>
      </p:sp>
      <p:sp>
        <p:nvSpPr>
          <p:cNvPr id="2" name="标题 3">
            <a:extLst>
              <a:ext uri="{FF2B5EF4-FFF2-40B4-BE49-F238E27FC236}">
                <a16:creationId xmlns:a16="http://schemas.microsoft.com/office/drawing/2014/main" id="{D7D988E0-3F48-BEE4-9CA7-4AB05B60C6C0}"/>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DA899DCF-9ACA-445F-3ABA-0778A8286D23}"/>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2. </a:t>
            </a:r>
            <a:r>
              <a:rPr lang="zh-CN" altLang="en-US" dirty="0"/>
              <a:t>查询视图</a:t>
            </a:r>
          </a:p>
        </p:txBody>
      </p:sp>
      <p:sp>
        <p:nvSpPr>
          <p:cNvPr id="5" name="矩形 4">
            <a:extLst>
              <a:ext uri="{FF2B5EF4-FFF2-40B4-BE49-F238E27FC236}">
                <a16:creationId xmlns:a16="http://schemas.microsoft.com/office/drawing/2014/main" id="{2EB07073-69A7-23C7-73E1-EE4F30AC6A09}"/>
              </a:ext>
            </a:extLst>
          </p:cNvPr>
          <p:cNvSpPr/>
          <p:nvPr/>
        </p:nvSpPr>
        <p:spPr>
          <a:xfrm>
            <a:off x="765175" y="1821815"/>
            <a:ext cx="9464675" cy="4019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Wingdings" panose="05000000000000000000" charset="0"/>
              <a:buChar char="Ø"/>
            </a:pPr>
            <a:r>
              <a:rPr lang="zh-CN" altLang="en-US" sz="2000" dirty="0">
                <a:solidFill>
                  <a:schemeClr val="tx1"/>
                </a:solidFill>
              </a:rPr>
              <a:t>视图是在一个、多个基本表或视图基础上，通过查询语句定义的虚拟表格。</a:t>
            </a:r>
          </a:p>
        </p:txBody>
      </p:sp>
      <p:pic>
        <p:nvPicPr>
          <p:cNvPr id="6" name="图片 5">
            <a:extLst>
              <a:ext uri="{FF2B5EF4-FFF2-40B4-BE49-F238E27FC236}">
                <a16:creationId xmlns:a16="http://schemas.microsoft.com/office/drawing/2014/main" id="{1BD4BE20-38B2-331A-1FA6-80395D31A925}"/>
              </a:ext>
            </a:extLst>
          </p:cNvPr>
          <p:cNvPicPr>
            <a:picLocks noChangeAspect="1"/>
          </p:cNvPicPr>
          <p:nvPr/>
        </p:nvPicPr>
        <p:blipFill>
          <a:blip r:embed="rId2"/>
          <a:stretch>
            <a:fillRect/>
          </a:stretch>
        </p:blipFill>
        <p:spPr>
          <a:xfrm>
            <a:off x="1121935" y="5375626"/>
            <a:ext cx="10445750" cy="982213"/>
          </a:xfrm>
          <a:prstGeom prst="rect">
            <a:avLst/>
          </a:prstGeom>
          <a:ln>
            <a:solidFill>
              <a:schemeClr val="accent1"/>
            </a:solidFill>
          </a:ln>
        </p:spPr>
      </p:pic>
    </p:spTree>
    <p:extLst>
      <p:ext uri="{BB962C8B-B14F-4D97-AF65-F5344CB8AC3E}">
        <p14:creationId xmlns:p14="http://schemas.microsoft.com/office/powerpoint/2010/main" val="101689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fade">
                                      <p:cBhvr>
                                        <p:cTn id="7" dur="500"/>
                                        <p:tgtEl>
                                          <p:spTgt spid="5427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275">
                                            <p:txEl>
                                              <p:pRg st="1" end="1"/>
                                            </p:txEl>
                                          </p:spTgt>
                                        </p:tgtEl>
                                        <p:attrNameLst>
                                          <p:attrName>style.visibility</p:attrName>
                                        </p:attrNameLst>
                                      </p:cBhvr>
                                      <p:to>
                                        <p:strVal val="visible"/>
                                      </p:to>
                                    </p:set>
                                    <p:animEffect transition="in" filter="fade">
                                      <p:cBhvr>
                                        <p:cTn id="11" dur="500"/>
                                        <p:tgtEl>
                                          <p:spTgt spid="5427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4275">
                                            <p:txEl>
                                              <p:pRg st="2" end="2"/>
                                            </p:txEl>
                                          </p:spTgt>
                                        </p:tgtEl>
                                        <p:attrNameLst>
                                          <p:attrName>style.visibility</p:attrName>
                                        </p:attrNameLst>
                                      </p:cBhvr>
                                      <p:to>
                                        <p:strVal val="visible"/>
                                      </p:to>
                                    </p:set>
                                    <p:animEffect transition="in" filter="fade">
                                      <p:cBhvr>
                                        <p:cTn id="15" dur="500"/>
                                        <p:tgtEl>
                                          <p:spTgt spid="5427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4275">
                                            <p:txEl>
                                              <p:pRg st="3" end="3"/>
                                            </p:txEl>
                                          </p:spTgt>
                                        </p:tgtEl>
                                        <p:attrNameLst>
                                          <p:attrName>style.visibility</p:attrName>
                                        </p:attrNameLst>
                                      </p:cBhvr>
                                      <p:to>
                                        <p:strVal val="visible"/>
                                      </p:to>
                                    </p:set>
                                    <p:animEffect transition="in" filter="fade">
                                      <p:cBhvr>
                                        <p:cTn id="19" dur="500"/>
                                        <p:tgtEl>
                                          <p:spTgt spid="5427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4275">
                                            <p:txEl>
                                              <p:pRg st="4" end="4"/>
                                            </p:txEl>
                                          </p:spTgt>
                                        </p:tgtEl>
                                        <p:attrNameLst>
                                          <p:attrName>style.visibility</p:attrName>
                                        </p:attrNameLst>
                                      </p:cBhvr>
                                      <p:to>
                                        <p:strVal val="visible"/>
                                      </p:to>
                                    </p:set>
                                    <p:animEffect transition="in" filter="fade">
                                      <p:cBhvr>
                                        <p:cTn id="24" dur="500"/>
                                        <p:tgtEl>
                                          <p:spTgt spid="54275">
                                            <p:txEl>
                                              <p:pRg st="4" end="4"/>
                                            </p:txEl>
                                          </p:spTgt>
                                        </p:tgtEl>
                                      </p:cBhvr>
                                    </p:animEffect>
                                  </p:childTnLst>
                                </p:cTn>
                              </p:par>
                            </p:childTnLst>
                          </p:cTn>
                        </p:par>
                        <p:par>
                          <p:cTn id="25" fill="hold">
                            <p:stCondLst>
                              <p:cond delay="500"/>
                            </p:stCondLst>
                            <p:childTnLst>
                              <p:par>
                                <p:cTn id="26" presetID="42" presetClass="entr" presetSubtype="0" fill="hold"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E5303-4BDB-299F-D259-3D9D9CA7F6BB}"/>
            </a:ext>
          </a:extLst>
        </p:cNvPr>
        <p:cNvGrpSpPr/>
        <p:nvPr/>
      </p:nvGrpSpPr>
      <p:grpSpPr>
        <a:xfrm>
          <a:off x="0" y="0"/>
          <a:ext cx="0" cy="0"/>
          <a:chOff x="0" y="0"/>
          <a:chExt cx="0" cy="0"/>
        </a:xfrm>
      </p:grpSpPr>
      <p:sp>
        <p:nvSpPr>
          <p:cNvPr id="54275" name="Rectangle 3">
            <a:extLst>
              <a:ext uri="{FF2B5EF4-FFF2-40B4-BE49-F238E27FC236}">
                <a16:creationId xmlns:a16="http://schemas.microsoft.com/office/drawing/2014/main" id="{E88CBBD1-5C99-18AC-C523-D476E2673AA5}"/>
              </a:ext>
            </a:extLst>
          </p:cNvPr>
          <p:cNvSpPr>
            <a:spLocks noGrp="1" noChangeArrowheads="1"/>
          </p:cNvSpPr>
          <p:nvPr>
            <p:ph type="body" idx="4294967295"/>
          </p:nvPr>
        </p:nvSpPr>
        <p:spPr>
          <a:xfrm>
            <a:off x="682625" y="2439194"/>
            <a:ext cx="10896600" cy="3918645"/>
          </a:xfrm>
        </p:spPr>
        <p:txBody>
          <a:bodyPr>
            <a:noAutofit/>
          </a:bodyPr>
          <a:lstStyle/>
          <a:p>
            <a:pPr algn="just">
              <a:lnSpc>
                <a:spcPct val="150000"/>
              </a:lnSpc>
              <a:spcBef>
                <a:spcPts val="0"/>
              </a:spcBef>
            </a:pPr>
            <a:r>
              <a:rPr lang="zh-CN" altLang="en-US" spc="300" dirty="0">
                <a:solidFill>
                  <a:srgbClr val="FF0000"/>
                </a:solidFill>
              </a:rPr>
              <a:t>视图消解法的局限</a:t>
            </a:r>
          </a:p>
          <a:p>
            <a:pPr marL="0" indent="0" algn="just">
              <a:lnSpc>
                <a:spcPct val="150000"/>
              </a:lnSpc>
              <a:spcBef>
                <a:spcPts val="0"/>
              </a:spcBef>
              <a:buNone/>
            </a:pPr>
            <a:r>
              <a:rPr lang="zh-CN" altLang="en-US" spc="300" dirty="0">
                <a:solidFill>
                  <a:schemeClr val="tx1"/>
                </a:solidFill>
              </a:rPr>
              <a:t>    有些情况下，视图查询的转换不能直接进行，查询会出问题</a:t>
            </a:r>
          </a:p>
          <a:p>
            <a:pPr algn="just">
              <a:lnSpc>
                <a:spcPct val="150000"/>
              </a:lnSpc>
              <a:spcBef>
                <a:spcPts val="0"/>
              </a:spcBef>
            </a:pPr>
            <a:r>
              <a:rPr lang="zh-CN" altLang="en-US" spc="300" dirty="0">
                <a:solidFill>
                  <a:srgbClr val="FF0000"/>
                </a:solidFill>
              </a:rPr>
              <a:t>在</a:t>
            </a:r>
            <a:r>
              <a:rPr lang="en-US" altLang="zh-CN" spc="300" dirty="0" err="1">
                <a:solidFill>
                  <a:srgbClr val="FF0000"/>
                </a:solidFill>
              </a:rPr>
              <a:t>S_GradeAVG</a:t>
            </a:r>
            <a:r>
              <a:rPr lang="zh-CN" altLang="en-US" spc="300" dirty="0">
                <a:solidFill>
                  <a:srgbClr val="FF0000"/>
                </a:solidFill>
              </a:rPr>
              <a:t>视图中查询平均成绩在</a:t>
            </a:r>
            <a:r>
              <a:rPr lang="en-US" altLang="zh-CN" spc="300" dirty="0">
                <a:solidFill>
                  <a:srgbClr val="FF0000"/>
                </a:solidFill>
              </a:rPr>
              <a:t>90</a:t>
            </a:r>
            <a:r>
              <a:rPr lang="zh-CN" altLang="en-US" spc="300" dirty="0">
                <a:solidFill>
                  <a:srgbClr val="FF0000"/>
                </a:solidFill>
              </a:rPr>
              <a:t>分以上的学生学号和平均成绩</a:t>
            </a:r>
          </a:p>
          <a:p>
            <a:pPr marL="0" indent="715963" algn="just">
              <a:lnSpc>
                <a:spcPct val="150000"/>
              </a:lnSpc>
              <a:spcBef>
                <a:spcPts val="0"/>
              </a:spcBef>
              <a:buNone/>
            </a:pPr>
            <a:r>
              <a:rPr lang="zh-CN" altLang="en-US" spc="300" dirty="0">
                <a:solidFill>
                  <a:schemeClr val="tx1"/>
                </a:solidFill>
              </a:rPr>
              <a:t>  </a:t>
            </a:r>
            <a:r>
              <a:rPr lang="en-US" altLang="zh-CN" i="1" spc="300" dirty="0">
                <a:solidFill>
                  <a:schemeClr val="tx1"/>
                </a:solidFill>
              </a:rPr>
              <a:t>SELECT *</a:t>
            </a:r>
          </a:p>
          <a:p>
            <a:pPr marL="0" indent="715963" algn="just">
              <a:lnSpc>
                <a:spcPct val="150000"/>
              </a:lnSpc>
              <a:spcBef>
                <a:spcPts val="0"/>
              </a:spcBef>
              <a:buNone/>
            </a:pPr>
            <a:r>
              <a:rPr lang="en-US" altLang="zh-CN" i="1" spc="300" dirty="0">
                <a:solidFill>
                  <a:schemeClr val="tx1"/>
                </a:solidFill>
              </a:rPr>
              <a:t>  FROM  </a:t>
            </a:r>
            <a:r>
              <a:rPr lang="en-US" altLang="zh-CN" i="1" spc="300" dirty="0" err="1">
                <a:solidFill>
                  <a:schemeClr val="tx1"/>
                </a:solidFill>
              </a:rPr>
              <a:t>S_GradeAVG</a:t>
            </a:r>
            <a:r>
              <a:rPr lang="en-US" altLang="zh-CN" i="1" spc="300" dirty="0">
                <a:solidFill>
                  <a:schemeClr val="tx1"/>
                </a:solidFill>
              </a:rPr>
              <a:t>              /*FROM </a:t>
            </a:r>
            <a:r>
              <a:rPr lang="zh-CN" altLang="en-US" i="1" spc="300" dirty="0">
                <a:solidFill>
                  <a:schemeClr val="tx1"/>
                </a:solidFill>
              </a:rPr>
              <a:t>后面是视图</a:t>
            </a:r>
            <a:r>
              <a:rPr lang="en-US" altLang="zh-CN" i="1" spc="300" dirty="0" err="1">
                <a:solidFill>
                  <a:schemeClr val="tx1"/>
                </a:solidFill>
              </a:rPr>
              <a:t>S_GradeAVG</a:t>
            </a:r>
            <a:r>
              <a:rPr lang="en-US" altLang="zh-CN" i="1" spc="300" dirty="0">
                <a:solidFill>
                  <a:schemeClr val="tx1"/>
                </a:solidFill>
              </a:rPr>
              <a:t>*/</a:t>
            </a:r>
          </a:p>
          <a:p>
            <a:pPr marL="0" indent="715963" algn="just">
              <a:lnSpc>
                <a:spcPct val="150000"/>
              </a:lnSpc>
              <a:spcBef>
                <a:spcPts val="0"/>
              </a:spcBef>
              <a:buNone/>
            </a:pPr>
            <a:r>
              <a:rPr lang="en-US" altLang="zh-CN" i="1" spc="300" dirty="0">
                <a:solidFill>
                  <a:schemeClr val="tx1"/>
                </a:solidFill>
              </a:rPr>
              <a:t>  WHERE </a:t>
            </a:r>
            <a:r>
              <a:rPr lang="en-US" altLang="zh-CN" i="1" spc="300" dirty="0" err="1">
                <a:solidFill>
                  <a:schemeClr val="tx1"/>
                </a:solidFill>
              </a:rPr>
              <a:t>Gavg</a:t>
            </a:r>
            <a:r>
              <a:rPr lang="en-US" altLang="zh-CN" i="1" spc="300" dirty="0">
                <a:solidFill>
                  <a:schemeClr val="tx1"/>
                </a:solidFill>
              </a:rPr>
              <a:t>&gt;=90;</a:t>
            </a:r>
            <a:endParaRPr lang="zh-CN" altLang="en-US" i="1" spc="300" dirty="0">
              <a:solidFill>
                <a:schemeClr val="tx1"/>
              </a:solidFill>
            </a:endParaRPr>
          </a:p>
        </p:txBody>
      </p:sp>
      <p:sp>
        <p:nvSpPr>
          <p:cNvPr id="2" name="标题 3">
            <a:extLst>
              <a:ext uri="{FF2B5EF4-FFF2-40B4-BE49-F238E27FC236}">
                <a16:creationId xmlns:a16="http://schemas.microsoft.com/office/drawing/2014/main" id="{366F9350-B4AF-5B3A-9D3F-C2C7A00F8124}"/>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57F3EBFF-5291-A69C-5A6B-C0EF5DED8092}"/>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2. </a:t>
            </a:r>
            <a:r>
              <a:rPr lang="zh-CN" altLang="en-US" dirty="0"/>
              <a:t>查询视图</a:t>
            </a:r>
          </a:p>
        </p:txBody>
      </p:sp>
      <p:sp>
        <p:nvSpPr>
          <p:cNvPr id="5" name="矩形 4">
            <a:extLst>
              <a:ext uri="{FF2B5EF4-FFF2-40B4-BE49-F238E27FC236}">
                <a16:creationId xmlns:a16="http://schemas.microsoft.com/office/drawing/2014/main" id="{4E28BCAB-2A53-90B6-79EF-C50F114727D9}"/>
              </a:ext>
            </a:extLst>
          </p:cNvPr>
          <p:cNvSpPr/>
          <p:nvPr/>
        </p:nvSpPr>
        <p:spPr>
          <a:xfrm>
            <a:off x="765175" y="1821815"/>
            <a:ext cx="9464675" cy="4019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Wingdings" panose="05000000000000000000" charset="0"/>
              <a:buChar char="Ø"/>
            </a:pPr>
            <a:r>
              <a:rPr lang="zh-CN" altLang="en-US" sz="2000" dirty="0">
                <a:solidFill>
                  <a:schemeClr val="tx1"/>
                </a:solidFill>
              </a:rPr>
              <a:t>视图是在一个、多个基本表或视图基础上，通过查询语句定义的虚拟表格。</a:t>
            </a:r>
          </a:p>
        </p:txBody>
      </p:sp>
      <p:pic>
        <p:nvPicPr>
          <p:cNvPr id="4" name="图片 3">
            <a:extLst>
              <a:ext uri="{FF2B5EF4-FFF2-40B4-BE49-F238E27FC236}">
                <a16:creationId xmlns:a16="http://schemas.microsoft.com/office/drawing/2014/main" id="{219094AE-A3F3-D4F2-EC5F-13C9A4C97EC1}"/>
              </a:ext>
            </a:extLst>
          </p:cNvPr>
          <p:cNvPicPr>
            <a:picLocks noChangeAspect="1"/>
          </p:cNvPicPr>
          <p:nvPr/>
        </p:nvPicPr>
        <p:blipFill>
          <a:blip r:embed="rId2"/>
          <a:stretch>
            <a:fillRect/>
          </a:stretch>
        </p:blipFill>
        <p:spPr>
          <a:xfrm>
            <a:off x="1222375" y="4892140"/>
            <a:ext cx="4587361" cy="1821615"/>
          </a:xfrm>
          <a:prstGeom prst="rect">
            <a:avLst/>
          </a:prstGeom>
          <a:ln>
            <a:solidFill>
              <a:schemeClr val="accent1"/>
            </a:solidFill>
          </a:ln>
        </p:spPr>
      </p:pic>
      <p:pic>
        <p:nvPicPr>
          <p:cNvPr id="8" name="图片 7">
            <a:extLst>
              <a:ext uri="{FF2B5EF4-FFF2-40B4-BE49-F238E27FC236}">
                <a16:creationId xmlns:a16="http://schemas.microsoft.com/office/drawing/2014/main" id="{61B4B357-0649-6F94-77E3-09EFD692A04C}"/>
              </a:ext>
            </a:extLst>
          </p:cNvPr>
          <p:cNvPicPr>
            <a:picLocks noChangeAspect="1"/>
          </p:cNvPicPr>
          <p:nvPr/>
        </p:nvPicPr>
        <p:blipFill>
          <a:blip r:embed="rId3"/>
          <a:stretch>
            <a:fillRect/>
          </a:stretch>
        </p:blipFill>
        <p:spPr>
          <a:xfrm>
            <a:off x="6251575" y="3841577"/>
            <a:ext cx="3124200" cy="2886224"/>
          </a:xfrm>
          <a:prstGeom prst="rect">
            <a:avLst/>
          </a:prstGeom>
          <a:ln>
            <a:solidFill>
              <a:schemeClr val="accent1"/>
            </a:solidFill>
          </a:ln>
        </p:spPr>
      </p:pic>
    </p:spTree>
    <p:extLst>
      <p:ext uri="{BB962C8B-B14F-4D97-AF65-F5344CB8AC3E}">
        <p14:creationId xmlns:p14="http://schemas.microsoft.com/office/powerpoint/2010/main" val="323519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fade">
                                      <p:cBhvr>
                                        <p:cTn id="7" dur="500"/>
                                        <p:tgtEl>
                                          <p:spTgt spid="5427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275">
                                            <p:txEl>
                                              <p:pRg st="1" end="1"/>
                                            </p:txEl>
                                          </p:spTgt>
                                        </p:tgtEl>
                                        <p:attrNameLst>
                                          <p:attrName>style.visibility</p:attrName>
                                        </p:attrNameLst>
                                      </p:cBhvr>
                                      <p:to>
                                        <p:strVal val="visible"/>
                                      </p:to>
                                    </p:set>
                                    <p:animEffect transition="in" filter="fade">
                                      <p:cBhvr>
                                        <p:cTn id="11" dur="500"/>
                                        <p:tgtEl>
                                          <p:spTgt spid="5427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4275">
                                            <p:txEl>
                                              <p:pRg st="2" end="2"/>
                                            </p:txEl>
                                          </p:spTgt>
                                        </p:tgtEl>
                                        <p:attrNameLst>
                                          <p:attrName>style.visibility</p:attrName>
                                        </p:attrNameLst>
                                      </p:cBhvr>
                                      <p:to>
                                        <p:strVal val="visible"/>
                                      </p:to>
                                    </p:set>
                                    <p:animEffect transition="in" filter="fade">
                                      <p:cBhvr>
                                        <p:cTn id="16" dur="500"/>
                                        <p:tgtEl>
                                          <p:spTgt spid="54275">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4275">
                                            <p:txEl>
                                              <p:pRg st="3" end="3"/>
                                            </p:txEl>
                                          </p:spTgt>
                                        </p:tgtEl>
                                        <p:attrNameLst>
                                          <p:attrName>style.visibility</p:attrName>
                                        </p:attrNameLst>
                                      </p:cBhvr>
                                      <p:to>
                                        <p:strVal val="visible"/>
                                      </p:to>
                                    </p:set>
                                    <p:animEffect transition="in" filter="fade">
                                      <p:cBhvr>
                                        <p:cTn id="20" dur="500"/>
                                        <p:tgtEl>
                                          <p:spTgt spid="54275">
                                            <p:txEl>
                                              <p:pRg st="3" end="3"/>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54275">
                                            <p:txEl>
                                              <p:pRg st="4" end="4"/>
                                            </p:txEl>
                                          </p:spTgt>
                                        </p:tgtEl>
                                        <p:attrNameLst>
                                          <p:attrName>style.visibility</p:attrName>
                                        </p:attrNameLst>
                                      </p:cBhvr>
                                      <p:to>
                                        <p:strVal val="visible"/>
                                      </p:to>
                                    </p:set>
                                    <p:animEffect transition="in" filter="fade">
                                      <p:cBhvr>
                                        <p:cTn id="24" dur="500"/>
                                        <p:tgtEl>
                                          <p:spTgt spid="54275">
                                            <p:txEl>
                                              <p:pRg st="4" end="4"/>
                                            </p:txEl>
                                          </p:spTgt>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54275">
                                            <p:txEl>
                                              <p:pRg st="5" end="5"/>
                                            </p:txEl>
                                          </p:spTgt>
                                        </p:tgtEl>
                                        <p:attrNameLst>
                                          <p:attrName>style.visibility</p:attrName>
                                        </p:attrNameLst>
                                      </p:cBhvr>
                                      <p:to>
                                        <p:strVal val="visible"/>
                                      </p:to>
                                    </p:set>
                                    <p:animEffect transition="in" filter="fade">
                                      <p:cBhvr>
                                        <p:cTn id="28" dur="500"/>
                                        <p:tgtEl>
                                          <p:spTgt spid="5427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C0E30-FC90-B5CB-9DCC-C7073726E449}"/>
            </a:ext>
          </a:extLst>
        </p:cNvPr>
        <p:cNvGrpSpPr/>
        <p:nvPr/>
      </p:nvGrpSpPr>
      <p:grpSpPr>
        <a:xfrm>
          <a:off x="0" y="0"/>
          <a:ext cx="0" cy="0"/>
          <a:chOff x="0" y="0"/>
          <a:chExt cx="0" cy="0"/>
        </a:xfrm>
      </p:grpSpPr>
      <p:sp>
        <p:nvSpPr>
          <p:cNvPr id="54275" name="Rectangle 3">
            <a:extLst>
              <a:ext uri="{FF2B5EF4-FFF2-40B4-BE49-F238E27FC236}">
                <a16:creationId xmlns:a16="http://schemas.microsoft.com/office/drawing/2014/main" id="{54438F47-337B-4FDE-2443-E9F978C245AE}"/>
              </a:ext>
            </a:extLst>
          </p:cNvPr>
          <p:cNvSpPr>
            <a:spLocks noGrp="1" noChangeArrowheads="1"/>
          </p:cNvSpPr>
          <p:nvPr>
            <p:ph type="body" idx="4294967295"/>
          </p:nvPr>
        </p:nvSpPr>
        <p:spPr>
          <a:xfrm>
            <a:off x="682625" y="2439194"/>
            <a:ext cx="10896600" cy="3918645"/>
          </a:xfrm>
        </p:spPr>
        <p:txBody>
          <a:bodyPr>
            <a:noAutofit/>
          </a:bodyPr>
          <a:lstStyle/>
          <a:p>
            <a:pPr algn="just">
              <a:lnSpc>
                <a:spcPct val="150000"/>
              </a:lnSpc>
              <a:spcBef>
                <a:spcPts val="0"/>
              </a:spcBef>
            </a:pPr>
            <a:r>
              <a:rPr lang="zh-CN" altLang="en-US" spc="300" dirty="0">
                <a:solidFill>
                  <a:srgbClr val="FF0000"/>
                </a:solidFill>
              </a:rPr>
              <a:t>视图消解法的局限</a:t>
            </a:r>
          </a:p>
          <a:p>
            <a:pPr marL="0" indent="0" algn="just">
              <a:lnSpc>
                <a:spcPct val="150000"/>
              </a:lnSpc>
              <a:spcBef>
                <a:spcPts val="0"/>
              </a:spcBef>
              <a:buNone/>
            </a:pPr>
            <a:r>
              <a:rPr lang="zh-CN" altLang="en-US" spc="300" dirty="0">
                <a:solidFill>
                  <a:schemeClr val="tx1"/>
                </a:solidFill>
              </a:rPr>
              <a:t>    有些情况下，视图查询的转换不能直接进行，查询会出问题</a:t>
            </a:r>
          </a:p>
          <a:p>
            <a:pPr algn="just">
              <a:lnSpc>
                <a:spcPct val="150000"/>
              </a:lnSpc>
              <a:spcBef>
                <a:spcPts val="0"/>
              </a:spcBef>
            </a:pPr>
            <a:r>
              <a:rPr lang="zh-CN" altLang="en-US" spc="300" dirty="0">
                <a:solidFill>
                  <a:srgbClr val="FF0000"/>
                </a:solidFill>
              </a:rPr>
              <a:t>在</a:t>
            </a:r>
            <a:r>
              <a:rPr lang="en-US" altLang="zh-CN" spc="300" dirty="0" err="1">
                <a:solidFill>
                  <a:srgbClr val="FF0000"/>
                </a:solidFill>
              </a:rPr>
              <a:t>S_GradeAVG</a:t>
            </a:r>
            <a:r>
              <a:rPr lang="zh-CN" altLang="en-US" spc="300" dirty="0">
                <a:solidFill>
                  <a:srgbClr val="FF0000"/>
                </a:solidFill>
              </a:rPr>
              <a:t>视图中查询平均成绩在</a:t>
            </a:r>
            <a:r>
              <a:rPr lang="en-US" altLang="zh-CN" spc="300" dirty="0">
                <a:solidFill>
                  <a:srgbClr val="FF0000"/>
                </a:solidFill>
              </a:rPr>
              <a:t>90</a:t>
            </a:r>
            <a:r>
              <a:rPr lang="zh-CN" altLang="en-US" spc="300" dirty="0">
                <a:solidFill>
                  <a:srgbClr val="FF0000"/>
                </a:solidFill>
              </a:rPr>
              <a:t>分以上的学生学号和平均成绩</a:t>
            </a:r>
            <a:endParaRPr lang="en-US" altLang="zh-CN" spc="300" dirty="0">
              <a:solidFill>
                <a:srgbClr val="FF0000"/>
              </a:solidFill>
            </a:endParaRPr>
          </a:p>
          <a:p>
            <a:pPr marL="0" indent="0" algn="just">
              <a:lnSpc>
                <a:spcPct val="150000"/>
              </a:lnSpc>
              <a:spcBef>
                <a:spcPts val="0"/>
              </a:spcBef>
              <a:buNone/>
            </a:pPr>
            <a:r>
              <a:rPr lang="en-US" altLang="zh-CN" spc="300" dirty="0">
                <a:solidFill>
                  <a:schemeClr val="tx1"/>
                </a:solidFill>
              </a:rPr>
              <a:t>    </a:t>
            </a:r>
            <a:r>
              <a:rPr lang="zh-CN" altLang="en-US" spc="300" dirty="0">
                <a:solidFill>
                  <a:schemeClr val="tx1"/>
                </a:solidFill>
              </a:rPr>
              <a:t>可用如下</a:t>
            </a:r>
            <a:r>
              <a:rPr lang="en-US" altLang="zh-CN" spc="300" dirty="0">
                <a:solidFill>
                  <a:schemeClr val="tx1"/>
                </a:solidFill>
              </a:rPr>
              <a:t>SQL</a:t>
            </a:r>
            <a:r>
              <a:rPr lang="zh-CN" altLang="en-US" spc="300" dirty="0">
                <a:solidFill>
                  <a:schemeClr val="tx1"/>
                </a:solidFill>
              </a:rPr>
              <a:t>语句完成：</a:t>
            </a:r>
          </a:p>
          <a:p>
            <a:pPr marL="0" indent="715963" algn="just">
              <a:lnSpc>
                <a:spcPct val="150000"/>
              </a:lnSpc>
              <a:spcBef>
                <a:spcPts val="0"/>
              </a:spcBef>
              <a:buNone/>
            </a:pPr>
            <a:r>
              <a:rPr lang="en-US" altLang="zh-CN" i="1" spc="300" dirty="0">
                <a:solidFill>
                  <a:schemeClr val="tx1"/>
                </a:solidFill>
              </a:rPr>
              <a:t>SELECT *</a:t>
            </a:r>
          </a:p>
          <a:p>
            <a:pPr marL="0" indent="715963" algn="just">
              <a:lnSpc>
                <a:spcPct val="150000"/>
              </a:lnSpc>
              <a:spcBef>
                <a:spcPts val="0"/>
              </a:spcBef>
              <a:buNone/>
            </a:pPr>
            <a:r>
              <a:rPr lang="en-US" altLang="zh-CN" i="1" spc="300" dirty="0">
                <a:solidFill>
                  <a:schemeClr val="tx1"/>
                </a:solidFill>
              </a:rPr>
              <a:t>FROM (SELECT </a:t>
            </a:r>
            <a:r>
              <a:rPr lang="en-US" altLang="zh-CN" i="1" spc="300" dirty="0" err="1">
                <a:solidFill>
                  <a:schemeClr val="tx1"/>
                </a:solidFill>
              </a:rPr>
              <a:t>Sno,AVG</a:t>
            </a:r>
            <a:r>
              <a:rPr lang="en-US" altLang="zh-CN" i="1" spc="300" dirty="0">
                <a:solidFill>
                  <a:schemeClr val="tx1"/>
                </a:solidFill>
              </a:rPr>
              <a:t>(Grade) </a:t>
            </a:r>
            <a:r>
              <a:rPr lang="en-US" altLang="zh-CN" sz="1800" i="1" spc="300" dirty="0">
                <a:solidFill>
                  <a:schemeClr val="tx1"/>
                </a:solidFill>
              </a:rPr>
              <a:t>/*</a:t>
            </a:r>
            <a:r>
              <a:rPr lang="zh-CN" altLang="en-US" sz="1800" i="1" spc="300" dirty="0">
                <a:solidFill>
                  <a:schemeClr val="tx1"/>
                </a:solidFill>
              </a:rPr>
              <a:t>子查询生成一个</a:t>
            </a:r>
            <a:r>
              <a:rPr lang="zh-CN" altLang="en-US" sz="1800" i="1" spc="300" dirty="0">
                <a:solidFill>
                  <a:srgbClr val="FF0000"/>
                </a:solidFill>
              </a:rPr>
              <a:t>派生表</a:t>
            </a:r>
            <a:r>
              <a:rPr lang="en-US" altLang="zh-CN" sz="1800" i="1" spc="300" dirty="0" err="1">
                <a:solidFill>
                  <a:srgbClr val="FF0000"/>
                </a:solidFill>
              </a:rPr>
              <a:t>S_GradeAVG</a:t>
            </a:r>
            <a:r>
              <a:rPr lang="en-US" altLang="zh-CN" sz="1800" i="1" spc="300" dirty="0">
                <a:solidFill>
                  <a:schemeClr val="tx1"/>
                </a:solidFill>
              </a:rPr>
              <a:t>*/</a:t>
            </a:r>
            <a:endParaRPr lang="en-US" altLang="zh-CN" i="1" spc="300" dirty="0">
              <a:solidFill>
                <a:schemeClr val="tx1"/>
              </a:solidFill>
            </a:endParaRPr>
          </a:p>
          <a:p>
            <a:pPr marL="0" indent="715963" algn="just">
              <a:lnSpc>
                <a:spcPct val="150000"/>
              </a:lnSpc>
              <a:spcBef>
                <a:spcPts val="0"/>
              </a:spcBef>
              <a:buNone/>
            </a:pPr>
            <a:r>
              <a:rPr lang="en-US" altLang="zh-CN" i="1" spc="300" dirty="0">
                <a:solidFill>
                  <a:schemeClr val="tx1"/>
                </a:solidFill>
              </a:rPr>
              <a:t>	     FROM SC </a:t>
            </a:r>
          </a:p>
          <a:p>
            <a:pPr marL="0" indent="715963" algn="just">
              <a:lnSpc>
                <a:spcPct val="150000"/>
              </a:lnSpc>
              <a:spcBef>
                <a:spcPts val="0"/>
              </a:spcBef>
              <a:buNone/>
            </a:pPr>
            <a:r>
              <a:rPr lang="en-US" altLang="zh-CN" i="1" spc="300" dirty="0">
                <a:solidFill>
                  <a:schemeClr val="tx1"/>
                </a:solidFill>
              </a:rPr>
              <a:t> 	     GROUP BY Sno ) AS </a:t>
            </a:r>
            <a:r>
              <a:rPr lang="en-US" altLang="zh-CN" i="1" spc="300" dirty="0" err="1">
                <a:solidFill>
                  <a:schemeClr val="tx1"/>
                </a:solidFill>
              </a:rPr>
              <a:t>S_GradeAVG</a:t>
            </a:r>
            <a:r>
              <a:rPr lang="en-US" altLang="zh-CN" i="1" spc="300" dirty="0">
                <a:solidFill>
                  <a:schemeClr val="tx1"/>
                </a:solidFill>
              </a:rPr>
              <a:t>(Sno, </a:t>
            </a:r>
            <a:r>
              <a:rPr lang="en-US" altLang="zh-CN" i="1" spc="300" dirty="0" err="1">
                <a:solidFill>
                  <a:schemeClr val="tx1"/>
                </a:solidFill>
              </a:rPr>
              <a:t>Gavg</a:t>
            </a:r>
            <a:r>
              <a:rPr lang="en-US" altLang="zh-CN" i="1" spc="300" dirty="0">
                <a:solidFill>
                  <a:schemeClr val="tx1"/>
                </a:solidFill>
              </a:rPr>
              <a:t>) </a:t>
            </a:r>
          </a:p>
          <a:p>
            <a:pPr marL="0" indent="715963" algn="just">
              <a:lnSpc>
                <a:spcPct val="150000"/>
              </a:lnSpc>
              <a:spcBef>
                <a:spcPts val="0"/>
              </a:spcBef>
              <a:buNone/>
            </a:pPr>
            <a:r>
              <a:rPr lang="en-US" altLang="zh-CN" i="1" spc="300" dirty="0">
                <a:solidFill>
                  <a:schemeClr val="tx1"/>
                </a:solidFill>
              </a:rPr>
              <a:t>WHERE </a:t>
            </a:r>
            <a:r>
              <a:rPr lang="en-US" altLang="zh-CN" i="1" spc="300" dirty="0" err="1">
                <a:solidFill>
                  <a:schemeClr val="tx1"/>
                </a:solidFill>
              </a:rPr>
              <a:t>Gavg</a:t>
            </a:r>
            <a:r>
              <a:rPr lang="en-US" altLang="zh-CN" i="1" spc="300" dirty="0">
                <a:solidFill>
                  <a:schemeClr val="tx1"/>
                </a:solidFill>
              </a:rPr>
              <a:t>&gt;=90;</a:t>
            </a:r>
          </a:p>
        </p:txBody>
      </p:sp>
      <p:sp>
        <p:nvSpPr>
          <p:cNvPr id="2" name="标题 3">
            <a:extLst>
              <a:ext uri="{FF2B5EF4-FFF2-40B4-BE49-F238E27FC236}">
                <a16:creationId xmlns:a16="http://schemas.microsoft.com/office/drawing/2014/main" id="{014C333D-603A-28F5-4FE6-7E35CA2A27A8}"/>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07FA2531-4F3E-05E9-3C5B-BBCFC13792AD}"/>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2. </a:t>
            </a:r>
            <a:r>
              <a:rPr lang="zh-CN" altLang="en-US" dirty="0"/>
              <a:t>查询视图</a:t>
            </a:r>
          </a:p>
        </p:txBody>
      </p:sp>
      <p:sp>
        <p:nvSpPr>
          <p:cNvPr id="5" name="矩形 4">
            <a:extLst>
              <a:ext uri="{FF2B5EF4-FFF2-40B4-BE49-F238E27FC236}">
                <a16:creationId xmlns:a16="http://schemas.microsoft.com/office/drawing/2014/main" id="{3BEEC780-48E2-918A-C0CE-5A3629642BAE}"/>
              </a:ext>
            </a:extLst>
          </p:cNvPr>
          <p:cNvSpPr/>
          <p:nvPr/>
        </p:nvSpPr>
        <p:spPr>
          <a:xfrm>
            <a:off x="765175" y="1821815"/>
            <a:ext cx="9464675" cy="4019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Wingdings" panose="05000000000000000000" charset="0"/>
              <a:buChar char="Ø"/>
            </a:pPr>
            <a:r>
              <a:rPr lang="zh-CN" altLang="en-US" sz="2000" dirty="0">
                <a:solidFill>
                  <a:schemeClr val="tx1"/>
                </a:solidFill>
              </a:rPr>
              <a:t>视图是在一个、多个基本表或视图基础上，通过查询语句定义的虚拟表格。</a:t>
            </a:r>
          </a:p>
        </p:txBody>
      </p:sp>
    </p:spTree>
    <p:extLst>
      <p:ext uri="{BB962C8B-B14F-4D97-AF65-F5344CB8AC3E}">
        <p14:creationId xmlns:p14="http://schemas.microsoft.com/office/powerpoint/2010/main" val="165960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275">
                                            <p:txEl>
                                              <p:pRg st="3" end="3"/>
                                            </p:txEl>
                                          </p:spTgt>
                                        </p:tgtEl>
                                        <p:attrNameLst>
                                          <p:attrName>style.visibility</p:attrName>
                                        </p:attrNameLst>
                                      </p:cBhvr>
                                      <p:to>
                                        <p:strVal val="visible"/>
                                      </p:to>
                                    </p:set>
                                    <p:animEffect transition="in" filter="fade">
                                      <p:cBhvr>
                                        <p:cTn id="7" dur="500"/>
                                        <p:tgtEl>
                                          <p:spTgt spid="54275">
                                            <p:txEl>
                                              <p:pRg st="3" end="3"/>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275">
                                            <p:txEl>
                                              <p:pRg st="4" end="4"/>
                                            </p:txEl>
                                          </p:spTgt>
                                        </p:tgtEl>
                                        <p:attrNameLst>
                                          <p:attrName>style.visibility</p:attrName>
                                        </p:attrNameLst>
                                      </p:cBhvr>
                                      <p:to>
                                        <p:strVal val="visible"/>
                                      </p:to>
                                    </p:set>
                                    <p:animEffect transition="in" filter="fade">
                                      <p:cBhvr>
                                        <p:cTn id="11" dur="500"/>
                                        <p:tgtEl>
                                          <p:spTgt spid="54275">
                                            <p:txEl>
                                              <p:pRg st="4" end="4"/>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4275">
                                            <p:txEl>
                                              <p:pRg st="5" end="5"/>
                                            </p:txEl>
                                          </p:spTgt>
                                        </p:tgtEl>
                                        <p:attrNameLst>
                                          <p:attrName>style.visibility</p:attrName>
                                        </p:attrNameLst>
                                      </p:cBhvr>
                                      <p:to>
                                        <p:strVal val="visible"/>
                                      </p:to>
                                    </p:set>
                                    <p:animEffect transition="in" filter="fade">
                                      <p:cBhvr>
                                        <p:cTn id="15" dur="500"/>
                                        <p:tgtEl>
                                          <p:spTgt spid="54275">
                                            <p:txEl>
                                              <p:pRg st="5" end="5"/>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4275">
                                            <p:txEl>
                                              <p:pRg st="6" end="6"/>
                                            </p:txEl>
                                          </p:spTgt>
                                        </p:tgtEl>
                                        <p:attrNameLst>
                                          <p:attrName>style.visibility</p:attrName>
                                        </p:attrNameLst>
                                      </p:cBhvr>
                                      <p:to>
                                        <p:strVal val="visible"/>
                                      </p:to>
                                    </p:set>
                                    <p:animEffect transition="in" filter="fade">
                                      <p:cBhvr>
                                        <p:cTn id="19" dur="500"/>
                                        <p:tgtEl>
                                          <p:spTgt spid="54275">
                                            <p:txEl>
                                              <p:pRg st="6" end="6"/>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4275">
                                            <p:txEl>
                                              <p:pRg st="7" end="7"/>
                                            </p:txEl>
                                          </p:spTgt>
                                        </p:tgtEl>
                                        <p:attrNameLst>
                                          <p:attrName>style.visibility</p:attrName>
                                        </p:attrNameLst>
                                      </p:cBhvr>
                                      <p:to>
                                        <p:strVal val="visible"/>
                                      </p:to>
                                    </p:set>
                                    <p:animEffect transition="in" filter="fade">
                                      <p:cBhvr>
                                        <p:cTn id="23" dur="500"/>
                                        <p:tgtEl>
                                          <p:spTgt spid="54275">
                                            <p:txEl>
                                              <p:pRg st="7" end="7"/>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4275">
                                            <p:txEl>
                                              <p:pRg st="8" end="8"/>
                                            </p:txEl>
                                          </p:spTgt>
                                        </p:tgtEl>
                                        <p:attrNameLst>
                                          <p:attrName>style.visibility</p:attrName>
                                        </p:attrNameLst>
                                      </p:cBhvr>
                                      <p:to>
                                        <p:strVal val="visible"/>
                                      </p:to>
                                    </p:set>
                                    <p:animEffect transition="in" filter="fade">
                                      <p:cBhvr>
                                        <p:cTn id="27" dur="500"/>
                                        <p:tgtEl>
                                          <p:spTgt spid="5427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F2D8C-2139-0FCC-5B50-9B1C9CE4C263}"/>
            </a:ext>
          </a:extLst>
        </p:cNvPr>
        <p:cNvGrpSpPr/>
        <p:nvPr/>
      </p:nvGrpSpPr>
      <p:grpSpPr>
        <a:xfrm>
          <a:off x="0" y="0"/>
          <a:ext cx="0" cy="0"/>
          <a:chOff x="0" y="0"/>
          <a:chExt cx="0" cy="0"/>
        </a:xfrm>
      </p:grpSpPr>
      <p:sp>
        <p:nvSpPr>
          <p:cNvPr id="54275" name="Rectangle 3">
            <a:extLst>
              <a:ext uri="{FF2B5EF4-FFF2-40B4-BE49-F238E27FC236}">
                <a16:creationId xmlns:a16="http://schemas.microsoft.com/office/drawing/2014/main" id="{F375B45C-0C3F-343E-72F6-C4147181D4C8}"/>
              </a:ext>
            </a:extLst>
          </p:cNvPr>
          <p:cNvSpPr>
            <a:spLocks noGrp="1" noChangeArrowheads="1"/>
          </p:cNvSpPr>
          <p:nvPr>
            <p:ph type="body" idx="4294967295"/>
          </p:nvPr>
        </p:nvSpPr>
        <p:spPr>
          <a:xfrm>
            <a:off x="682625" y="2439194"/>
            <a:ext cx="10896600" cy="3918645"/>
          </a:xfrm>
        </p:spPr>
        <p:txBody>
          <a:bodyPr>
            <a:noAutofit/>
          </a:bodyPr>
          <a:lstStyle/>
          <a:p>
            <a:pPr algn="just">
              <a:lnSpc>
                <a:spcPct val="150000"/>
              </a:lnSpc>
              <a:spcBef>
                <a:spcPts val="0"/>
              </a:spcBef>
            </a:pPr>
            <a:r>
              <a:rPr lang="zh-CN" altLang="en-US" spc="300" dirty="0">
                <a:solidFill>
                  <a:srgbClr val="FF0000"/>
                </a:solidFill>
              </a:rPr>
              <a:t>视图消解法的局限</a:t>
            </a:r>
          </a:p>
          <a:p>
            <a:pPr marL="0" indent="0" algn="just">
              <a:lnSpc>
                <a:spcPct val="150000"/>
              </a:lnSpc>
              <a:spcBef>
                <a:spcPts val="0"/>
              </a:spcBef>
              <a:buNone/>
            </a:pPr>
            <a:r>
              <a:rPr lang="zh-CN" altLang="en-US" spc="300" dirty="0">
                <a:solidFill>
                  <a:schemeClr val="tx1"/>
                </a:solidFill>
              </a:rPr>
              <a:t>    有些情况下，视图查询的转换不能直接进行，查询会出问题</a:t>
            </a:r>
            <a:endParaRPr lang="en-US" altLang="zh-CN" spc="300" dirty="0">
              <a:solidFill>
                <a:schemeClr val="tx1"/>
              </a:solidFill>
            </a:endParaRPr>
          </a:p>
          <a:p>
            <a:pPr algn="just">
              <a:lnSpc>
                <a:spcPct val="150000"/>
              </a:lnSpc>
              <a:spcBef>
                <a:spcPts val="0"/>
              </a:spcBef>
            </a:pPr>
            <a:r>
              <a:rPr lang="zh-CN" altLang="en-US" spc="300" dirty="0">
                <a:solidFill>
                  <a:schemeClr val="tx1"/>
                </a:solidFill>
              </a:rPr>
              <a:t>对视图查询与基于派生表查询的区别</a:t>
            </a:r>
          </a:p>
          <a:p>
            <a:pPr marL="803275" indent="-358775" algn="just">
              <a:lnSpc>
                <a:spcPct val="150000"/>
              </a:lnSpc>
              <a:spcBef>
                <a:spcPts val="0"/>
              </a:spcBef>
              <a:buFont typeface="Wingdings" panose="05000000000000000000" pitchFamily="2" charset="2"/>
              <a:buChar char="Ø"/>
            </a:pPr>
            <a:r>
              <a:rPr lang="zh-CN" altLang="en-US" spc="300" dirty="0">
                <a:solidFill>
                  <a:schemeClr val="tx1"/>
                </a:solidFill>
              </a:rPr>
              <a:t>视图一旦定义，将保存在数据字典，之后的所有查询都可以直接引用该视图</a:t>
            </a:r>
          </a:p>
          <a:p>
            <a:pPr marL="803275" indent="-358775" algn="just">
              <a:lnSpc>
                <a:spcPct val="150000"/>
              </a:lnSpc>
              <a:spcBef>
                <a:spcPts val="0"/>
              </a:spcBef>
              <a:buFont typeface="Wingdings" panose="05000000000000000000" pitchFamily="2" charset="2"/>
              <a:buChar char="Ø"/>
            </a:pPr>
            <a:r>
              <a:rPr lang="zh-CN" altLang="en-US" spc="300" dirty="0">
                <a:solidFill>
                  <a:schemeClr val="tx1"/>
                </a:solidFill>
              </a:rPr>
              <a:t>派生表只是在语句执行时临时定义，语句执行后该派生表定义即被删除</a:t>
            </a:r>
          </a:p>
        </p:txBody>
      </p:sp>
      <p:sp>
        <p:nvSpPr>
          <p:cNvPr id="2" name="标题 3">
            <a:extLst>
              <a:ext uri="{FF2B5EF4-FFF2-40B4-BE49-F238E27FC236}">
                <a16:creationId xmlns:a16="http://schemas.microsoft.com/office/drawing/2014/main" id="{7F810911-D7A0-97EF-3ED7-E6BC039261BB}"/>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E6CFFC87-64C7-AC72-9CDB-ACF742B2A617}"/>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2. </a:t>
            </a:r>
            <a:r>
              <a:rPr lang="zh-CN" altLang="en-US" dirty="0"/>
              <a:t>查询视图</a:t>
            </a:r>
          </a:p>
        </p:txBody>
      </p:sp>
      <p:sp>
        <p:nvSpPr>
          <p:cNvPr id="5" name="矩形 4">
            <a:extLst>
              <a:ext uri="{FF2B5EF4-FFF2-40B4-BE49-F238E27FC236}">
                <a16:creationId xmlns:a16="http://schemas.microsoft.com/office/drawing/2014/main" id="{EA8A6DFA-271E-9AA9-3697-088913BF8B25}"/>
              </a:ext>
            </a:extLst>
          </p:cNvPr>
          <p:cNvSpPr/>
          <p:nvPr/>
        </p:nvSpPr>
        <p:spPr>
          <a:xfrm>
            <a:off x="765175" y="1821815"/>
            <a:ext cx="9464675" cy="4019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Wingdings" panose="05000000000000000000" charset="0"/>
              <a:buChar char="Ø"/>
            </a:pPr>
            <a:r>
              <a:rPr lang="zh-CN" altLang="en-US" sz="2000" dirty="0">
                <a:solidFill>
                  <a:schemeClr val="tx1"/>
                </a:solidFill>
              </a:rPr>
              <a:t>视图是在一个、多个基本表或视图基础上，通过查询语句定义的虚拟表格。</a:t>
            </a:r>
          </a:p>
        </p:txBody>
      </p:sp>
    </p:spTree>
    <p:extLst>
      <p:ext uri="{BB962C8B-B14F-4D97-AF65-F5344CB8AC3E}">
        <p14:creationId xmlns:p14="http://schemas.microsoft.com/office/powerpoint/2010/main" val="245211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275">
                                            <p:txEl>
                                              <p:pRg st="2" end="2"/>
                                            </p:txEl>
                                          </p:spTgt>
                                        </p:tgtEl>
                                        <p:attrNameLst>
                                          <p:attrName>style.visibility</p:attrName>
                                        </p:attrNameLst>
                                      </p:cBhvr>
                                      <p:to>
                                        <p:strVal val="visible"/>
                                      </p:to>
                                    </p:set>
                                    <p:animEffect transition="in" filter="fade">
                                      <p:cBhvr>
                                        <p:cTn id="7" dur="500"/>
                                        <p:tgtEl>
                                          <p:spTgt spid="5427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275">
                                            <p:txEl>
                                              <p:pRg st="3" end="3"/>
                                            </p:txEl>
                                          </p:spTgt>
                                        </p:tgtEl>
                                        <p:attrNameLst>
                                          <p:attrName>style.visibility</p:attrName>
                                        </p:attrNameLst>
                                      </p:cBhvr>
                                      <p:to>
                                        <p:strVal val="visible"/>
                                      </p:to>
                                    </p:set>
                                    <p:animEffect transition="in" filter="fade">
                                      <p:cBhvr>
                                        <p:cTn id="12" dur="500"/>
                                        <p:tgtEl>
                                          <p:spTgt spid="5427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275">
                                            <p:txEl>
                                              <p:pRg st="4" end="4"/>
                                            </p:txEl>
                                          </p:spTgt>
                                        </p:tgtEl>
                                        <p:attrNameLst>
                                          <p:attrName>style.visibility</p:attrName>
                                        </p:attrNameLst>
                                      </p:cBhvr>
                                      <p:to>
                                        <p:strVal val="visible"/>
                                      </p:to>
                                    </p:set>
                                    <p:animEffect transition="in" filter="fade">
                                      <p:cBhvr>
                                        <p:cTn id="17" dur="500"/>
                                        <p:tgtEl>
                                          <p:spTgt spid="542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6516F-A986-B258-604E-82D81C67478C}"/>
            </a:ext>
          </a:extLst>
        </p:cNvPr>
        <p:cNvGrpSpPr/>
        <p:nvPr/>
      </p:nvGrpSpPr>
      <p:grpSpPr>
        <a:xfrm>
          <a:off x="0" y="0"/>
          <a:ext cx="0" cy="0"/>
          <a:chOff x="0" y="0"/>
          <a:chExt cx="0" cy="0"/>
        </a:xfrm>
      </p:grpSpPr>
      <p:sp>
        <p:nvSpPr>
          <p:cNvPr id="54275" name="Rectangle 3">
            <a:extLst>
              <a:ext uri="{FF2B5EF4-FFF2-40B4-BE49-F238E27FC236}">
                <a16:creationId xmlns:a16="http://schemas.microsoft.com/office/drawing/2014/main" id="{03662EDA-543A-FE7A-80EC-CD7F3C788D7E}"/>
              </a:ext>
            </a:extLst>
          </p:cNvPr>
          <p:cNvSpPr>
            <a:spLocks noGrp="1" noChangeArrowheads="1"/>
          </p:cNvSpPr>
          <p:nvPr>
            <p:ph type="body" idx="4294967295"/>
          </p:nvPr>
        </p:nvSpPr>
        <p:spPr>
          <a:xfrm>
            <a:off x="682625" y="1753394"/>
            <a:ext cx="10896600" cy="3918645"/>
          </a:xfrm>
        </p:spPr>
        <p:txBody>
          <a:bodyPr>
            <a:noAutofit/>
          </a:bodyPr>
          <a:lstStyle/>
          <a:p>
            <a:pPr algn="just">
              <a:lnSpc>
                <a:spcPct val="150000"/>
              </a:lnSpc>
              <a:spcBef>
                <a:spcPts val="0"/>
              </a:spcBef>
            </a:pPr>
            <a:r>
              <a:rPr lang="zh-CN" altLang="en-US" spc="300" dirty="0">
                <a:solidFill>
                  <a:schemeClr val="tx1"/>
                </a:solidFill>
              </a:rPr>
              <a:t>通过视图来插入（</a:t>
            </a:r>
            <a:r>
              <a:rPr lang="en-US" altLang="zh-CN" spc="300" dirty="0">
                <a:solidFill>
                  <a:schemeClr val="tx1"/>
                </a:solidFill>
              </a:rPr>
              <a:t>INSERT</a:t>
            </a:r>
            <a:r>
              <a:rPr lang="zh-CN" altLang="en-US" spc="300" dirty="0">
                <a:solidFill>
                  <a:schemeClr val="tx1"/>
                </a:solidFill>
              </a:rPr>
              <a:t>）、删除（</a:t>
            </a:r>
            <a:r>
              <a:rPr lang="en-US" altLang="zh-CN" spc="300" dirty="0">
                <a:solidFill>
                  <a:schemeClr val="tx1"/>
                </a:solidFill>
              </a:rPr>
              <a:t>DELETE</a:t>
            </a:r>
            <a:r>
              <a:rPr lang="zh-CN" altLang="en-US" spc="300" dirty="0">
                <a:solidFill>
                  <a:schemeClr val="tx1"/>
                </a:solidFill>
              </a:rPr>
              <a:t>）和修改（</a:t>
            </a:r>
            <a:r>
              <a:rPr lang="en-US" altLang="zh-CN" spc="300" dirty="0">
                <a:solidFill>
                  <a:schemeClr val="tx1"/>
                </a:solidFill>
              </a:rPr>
              <a:t>UPDATE</a:t>
            </a:r>
            <a:r>
              <a:rPr lang="zh-CN" altLang="en-US" spc="300" dirty="0">
                <a:solidFill>
                  <a:schemeClr val="tx1"/>
                </a:solidFill>
              </a:rPr>
              <a:t>）数据。</a:t>
            </a:r>
            <a:endParaRPr lang="en-US" altLang="zh-CN" spc="300" dirty="0">
              <a:solidFill>
                <a:schemeClr val="tx1"/>
              </a:solidFill>
            </a:endParaRPr>
          </a:p>
          <a:p>
            <a:pPr algn="just">
              <a:lnSpc>
                <a:spcPct val="150000"/>
              </a:lnSpc>
              <a:spcBef>
                <a:spcPts val="0"/>
              </a:spcBef>
            </a:pPr>
            <a:r>
              <a:rPr lang="zh-CN" altLang="en-US" spc="300" dirty="0">
                <a:solidFill>
                  <a:schemeClr val="tx1"/>
                </a:solidFill>
              </a:rPr>
              <a:t>视图的更新操作通过视图消解，转换为对基本表的更新操作</a:t>
            </a:r>
          </a:p>
          <a:p>
            <a:pPr algn="just">
              <a:lnSpc>
                <a:spcPct val="150000"/>
              </a:lnSpc>
              <a:spcBef>
                <a:spcPts val="0"/>
              </a:spcBef>
            </a:pPr>
            <a:r>
              <a:rPr lang="zh-CN" altLang="en-US" spc="300" dirty="0">
                <a:solidFill>
                  <a:schemeClr val="tx1"/>
                </a:solidFill>
              </a:rPr>
              <a:t>为防止用户有意无意地对不属于视图范围内的基本表数据进行操作，可在定义视图时加上</a:t>
            </a:r>
            <a:r>
              <a:rPr lang="en-US" altLang="zh-CN" i="1" spc="300" dirty="0">
                <a:solidFill>
                  <a:srgbClr val="FF0000"/>
                </a:solidFill>
              </a:rPr>
              <a:t>WITH CHECK OPTION</a:t>
            </a:r>
            <a:r>
              <a:rPr lang="zh-CN" altLang="en-US" spc="300" dirty="0">
                <a:solidFill>
                  <a:schemeClr val="tx1"/>
                </a:solidFill>
              </a:rPr>
              <a:t>子句</a:t>
            </a:r>
          </a:p>
          <a:p>
            <a:pPr marL="715963" indent="-358775" algn="just">
              <a:lnSpc>
                <a:spcPct val="150000"/>
              </a:lnSpc>
              <a:spcBef>
                <a:spcPts val="0"/>
              </a:spcBef>
              <a:buFont typeface="Wingdings" panose="05000000000000000000" pitchFamily="2" charset="2"/>
              <a:buChar char="Ø"/>
            </a:pPr>
            <a:r>
              <a:rPr lang="zh-CN" altLang="en-US" spc="300" dirty="0">
                <a:solidFill>
                  <a:schemeClr val="tx1"/>
                </a:solidFill>
              </a:rPr>
              <a:t>在视图上增、删、改数据时，关系数据库管理系统会检查视图定义中的条件，若不满足条件则拒绝执行该操作</a:t>
            </a:r>
          </a:p>
          <a:p>
            <a:pPr marL="0" indent="0" algn="just">
              <a:lnSpc>
                <a:spcPct val="150000"/>
              </a:lnSpc>
              <a:spcBef>
                <a:spcPts val="0"/>
              </a:spcBef>
              <a:buNone/>
            </a:pPr>
            <a:endParaRPr lang="zh-CN" altLang="en-US" spc="300" dirty="0">
              <a:solidFill>
                <a:schemeClr val="tx1"/>
              </a:solidFill>
            </a:endParaRPr>
          </a:p>
        </p:txBody>
      </p:sp>
      <p:sp>
        <p:nvSpPr>
          <p:cNvPr id="2" name="标题 3">
            <a:extLst>
              <a:ext uri="{FF2B5EF4-FFF2-40B4-BE49-F238E27FC236}">
                <a16:creationId xmlns:a16="http://schemas.microsoft.com/office/drawing/2014/main" id="{D0E9BE2E-6F78-CA0E-2C65-D4DA80679AA4}"/>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FAD6B7B5-068E-6DF2-3988-134A26244117}"/>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3. </a:t>
            </a:r>
            <a:r>
              <a:rPr lang="zh-CN" altLang="en-US" dirty="0"/>
              <a:t>更新视图</a:t>
            </a:r>
          </a:p>
        </p:txBody>
      </p:sp>
    </p:spTree>
    <p:extLst>
      <p:ext uri="{BB962C8B-B14F-4D97-AF65-F5344CB8AC3E}">
        <p14:creationId xmlns:p14="http://schemas.microsoft.com/office/powerpoint/2010/main" val="137199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fade">
                                      <p:cBhvr>
                                        <p:cTn id="7" dur="500"/>
                                        <p:tgtEl>
                                          <p:spTgt spid="542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275">
                                            <p:txEl>
                                              <p:pRg st="1" end="1"/>
                                            </p:txEl>
                                          </p:spTgt>
                                        </p:tgtEl>
                                        <p:attrNameLst>
                                          <p:attrName>style.visibility</p:attrName>
                                        </p:attrNameLst>
                                      </p:cBhvr>
                                      <p:to>
                                        <p:strVal val="visible"/>
                                      </p:to>
                                    </p:set>
                                    <p:animEffect transition="in" filter="fade">
                                      <p:cBhvr>
                                        <p:cTn id="12" dur="500"/>
                                        <p:tgtEl>
                                          <p:spTgt spid="542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275">
                                            <p:txEl>
                                              <p:pRg st="2" end="2"/>
                                            </p:txEl>
                                          </p:spTgt>
                                        </p:tgtEl>
                                        <p:attrNameLst>
                                          <p:attrName>style.visibility</p:attrName>
                                        </p:attrNameLst>
                                      </p:cBhvr>
                                      <p:to>
                                        <p:strVal val="visible"/>
                                      </p:to>
                                    </p:set>
                                    <p:animEffect transition="in" filter="fade">
                                      <p:cBhvr>
                                        <p:cTn id="17" dur="500"/>
                                        <p:tgtEl>
                                          <p:spTgt spid="542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275">
                                            <p:txEl>
                                              <p:pRg st="3" end="3"/>
                                            </p:txEl>
                                          </p:spTgt>
                                        </p:tgtEl>
                                        <p:attrNameLst>
                                          <p:attrName>style.visibility</p:attrName>
                                        </p:attrNameLst>
                                      </p:cBhvr>
                                      <p:to>
                                        <p:strVal val="visible"/>
                                      </p:to>
                                    </p:set>
                                    <p:animEffect transition="in" filter="fade">
                                      <p:cBhvr>
                                        <p:cTn id="22" dur="500"/>
                                        <p:tgtEl>
                                          <p:spTgt spid="542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F8760-D988-D545-C0A4-FAE66EBFB06E}"/>
            </a:ext>
          </a:extLst>
        </p:cNvPr>
        <p:cNvGrpSpPr/>
        <p:nvPr/>
      </p:nvGrpSpPr>
      <p:grpSpPr>
        <a:xfrm>
          <a:off x="0" y="0"/>
          <a:ext cx="0" cy="0"/>
          <a:chOff x="0" y="0"/>
          <a:chExt cx="0" cy="0"/>
        </a:xfrm>
      </p:grpSpPr>
      <p:sp>
        <p:nvSpPr>
          <p:cNvPr id="54275" name="Rectangle 3">
            <a:extLst>
              <a:ext uri="{FF2B5EF4-FFF2-40B4-BE49-F238E27FC236}">
                <a16:creationId xmlns:a16="http://schemas.microsoft.com/office/drawing/2014/main" id="{490D2205-705E-BF18-F135-213FC5691415}"/>
              </a:ext>
            </a:extLst>
          </p:cNvPr>
          <p:cNvSpPr>
            <a:spLocks noGrp="1" noChangeArrowheads="1"/>
          </p:cNvSpPr>
          <p:nvPr>
            <p:ph type="body" idx="4294967295"/>
          </p:nvPr>
        </p:nvSpPr>
        <p:spPr>
          <a:xfrm>
            <a:off x="682625" y="1753394"/>
            <a:ext cx="10896600" cy="3918645"/>
          </a:xfrm>
        </p:spPr>
        <p:txBody>
          <a:bodyPr>
            <a:noAutofit/>
          </a:bodyPr>
          <a:lstStyle/>
          <a:p>
            <a:pPr algn="just">
              <a:lnSpc>
                <a:spcPct val="150000"/>
              </a:lnSpc>
              <a:spcBef>
                <a:spcPts val="0"/>
              </a:spcBef>
            </a:pPr>
            <a:r>
              <a:rPr lang="zh-CN" altLang="en-US" spc="300" dirty="0">
                <a:solidFill>
                  <a:srgbClr val="FF0000"/>
                </a:solidFill>
              </a:rPr>
              <a:t>将信息管理与信息系统专业学生视图</a:t>
            </a:r>
            <a:r>
              <a:rPr lang="en-US" altLang="zh-CN" i="1" spc="300" dirty="0" err="1">
                <a:solidFill>
                  <a:srgbClr val="FF0000"/>
                </a:solidFill>
              </a:rPr>
              <a:t>IS_Student</a:t>
            </a:r>
            <a:r>
              <a:rPr lang="zh-CN" altLang="en-US" spc="300" dirty="0">
                <a:solidFill>
                  <a:srgbClr val="FF0000"/>
                </a:solidFill>
              </a:rPr>
              <a:t>中学号为“</a:t>
            </a:r>
            <a:r>
              <a:rPr lang="en-US" altLang="zh-CN" i="1" spc="300" dirty="0">
                <a:solidFill>
                  <a:srgbClr val="FF0000"/>
                </a:solidFill>
              </a:rPr>
              <a:t>20180005</a:t>
            </a:r>
            <a:r>
              <a:rPr lang="en-US" altLang="zh-CN" spc="300" dirty="0">
                <a:solidFill>
                  <a:srgbClr val="FF0000"/>
                </a:solidFill>
              </a:rPr>
              <a:t>”</a:t>
            </a:r>
            <a:r>
              <a:rPr lang="zh-CN" altLang="en-US" spc="300" dirty="0">
                <a:solidFill>
                  <a:srgbClr val="FF0000"/>
                </a:solidFill>
              </a:rPr>
              <a:t>的学生姓名改为“</a:t>
            </a:r>
            <a:r>
              <a:rPr lang="zh-CN" altLang="en-US" i="1" spc="300" dirty="0">
                <a:solidFill>
                  <a:srgbClr val="FF0000"/>
                </a:solidFill>
              </a:rPr>
              <a:t>刘新奇</a:t>
            </a:r>
            <a:r>
              <a:rPr lang="zh-CN" altLang="en-US" spc="300" dirty="0">
                <a:solidFill>
                  <a:srgbClr val="FF0000"/>
                </a:solidFill>
              </a:rPr>
              <a:t>”。</a:t>
            </a:r>
          </a:p>
          <a:p>
            <a:pPr marL="0" indent="444500" algn="just">
              <a:lnSpc>
                <a:spcPct val="150000"/>
              </a:lnSpc>
              <a:spcBef>
                <a:spcPts val="0"/>
              </a:spcBef>
              <a:buNone/>
            </a:pPr>
            <a:r>
              <a:rPr lang="en-US" altLang="zh-CN" spc="300" dirty="0">
                <a:solidFill>
                  <a:schemeClr val="tx1"/>
                </a:solidFill>
              </a:rPr>
              <a:t>UPDATE </a:t>
            </a:r>
            <a:r>
              <a:rPr lang="en-US" altLang="zh-CN" spc="300" dirty="0" err="1">
                <a:solidFill>
                  <a:schemeClr val="tx1"/>
                </a:solidFill>
              </a:rPr>
              <a:t>IS_Student</a:t>
            </a:r>
            <a:endParaRPr lang="en-US" altLang="zh-CN" spc="300" dirty="0">
              <a:solidFill>
                <a:schemeClr val="tx1"/>
              </a:solidFill>
            </a:endParaRPr>
          </a:p>
          <a:p>
            <a:pPr marL="0" indent="444500" algn="just">
              <a:lnSpc>
                <a:spcPct val="150000"/>
              </a:lnSpc>
              <a:spcBef>
                <a:spcPts val="0"/>
              </a:spcBef>
              <a:buNone/>
            </a:pPr>
            <a:r>
              <a:rPr lang="en-US" altLang="zh-CN" spc="300" dirty="0">
                <a:solidFill>
                  <a:schemeClr val="tx1"/>
                </a:solidFill>
              </a:rPr>
              <a:t>SET </a:t>
            </a:r>
            <a:r>
              <a:rPr lang="en-US" altLang="zh-CN" spc="300" dirty="0" err="1">
                <a:solidFill>
                  <a:schemeClr val="tx1"/>
                </a:solidFill>
              </a:rPr>
              <a:t>Sname</a:t>
            </a:r>
            <a:r>
              <a:rPr lang="en-US" altLang="zh-CN" spc="300" dirty="0">
                <a:solidFill>
                  <a:schemeClr val="tx1"/>
                </a:solidFill>
              </a:rPr>
              <a:t>=‘</a:t>
            </a:r>
            <a:r>
              <a:rPr lang="zh-CN" altLang="en-US" spc="300" dirty="0">
                <a:solidFill>
                  <a:schemeClr val="tx1"/>
                </a:solidFill>
              </a:rPr>
              <a:t>刘新奇</a:t>
            </a:r>
            <a:r>
              <a:rPr lang="en-US" altLang="zh-CN" spc="300" dirty="0">
                <a:solidFill>
                  <a:schemeClr val="tx1"/>
                </a:solidFill>
              </a:rPr>
              <a:t>'</a:t>
            </a:r>
          </a:p>
          <a:p>
            <a:pPr marL="0" indent="444500" algn="just">
              <a:lnSpc>
                <a:spcPct val="150000"/>
              </a:lnSpc>
              <a:spcBef>
                <a:spcPts val="0"/>
              </a:spcBef>
              <a:buNone/>
            </a:pPr>
            <a:r>
              <a:rPr lang="en-US" altLang="zh-CN" spc="300" dirty="0">
                <a:solidFill>
                  <a:schemeClr val="tx1"/>
                </a:solidFill>
              </a:rPr>
              <a:t>WHERE Sno='20180005';</a:t>
            </a:r>
          </a:p>
          <a:p>
            <a:pPr algn="just">
              <a:lnSpc>
                <a:spcPct val="150000"/>
              </a:lnSpc>
              <a:spcBef>
                <a:spcPts val="600"/>
              </a:spcBef>
              <a:spcAft>
                <a:spcPts val="600"/>
              </a:spcAft>
            </a:pPr>
            <a:r>
              <a:rPr lang="zh-CN" altLang="en-US" spc="300" dirty="0">
                <a:solidFill>
                  <a:schemeClr val="tx1"/>
                </a:solidFill>
              </a:rPr>
              <a:t>视图消解后，对视图</a:t>
            </a:r>
            <a:r>
              <a:rPr lang="en-US" altLang="zh-CN" i="1" spc="300" dirty="0" err="1">
                <a:solidFill>
                  <a:schemeClr val="tx1"/>
                </a:solidFill>
              </a:rPr>
              <a:t>IS_Student</a:t>
            </a:r>
            <a:r>
              <a:rPr lang="zh-CN" altLang="en-US" spc="300" dirty="0">
                <a:solidFill>
                  <a:schemeClr val="tx1"/>
                </a:solidFill>
              </a:rPr>
              <a:t>的更新语句就转换为对基本表</a:t>
            </a:r>
            <a:r>
              <a:rPr lang="en-US" altLang="zh-CN" i="1" spc="300" dirty="0">
                <a:solidFill>
                  <a:schemeClr val="tx1"/>
                </a:solidFill>
              </a:rPr>
              <a:t>Student</a:t>
            </a:r>
            <a:r>
              <a:rPr lang="zh-CN" altLang="en-US" spc="300" dirty="0">
                <a:solidFill>
                  <a:schemeClr val="tx1"/>
                </a:solidFill>
              </a:rPr>
              <a:t>的更新：</a:t>
            </a:r>
          </a:p>
          <a:p>
            <a:pPr marL="0" indent="444500" algn="just">
              <a:lnSpc>
                <a:spcPct val="150000"/>
              </a:lnSpc>
              <a:spcBef>
                <a:spcPts val="0"/>
              </a:spcBef>
              <a:buNone/>
            </a:pPr>
            <a:r>
              <a:rPr lang="en-US" altLang="zh-CN" i="1" spc="300" dirty="0">
                <a:solidFill>
                  <a:schemeClr val="tx1"/>
                </a:solidFill>
              </a:rPr>
              <a:t>UPDATE Student</a:t>
            </a:r>
          </a:p>
          <a:p>
            <a:pPr marL="0" indent="444500" algn="just">
              <a:lnSpc>
                <a:spcPct val="150000"/>
              </a:lnSpc>
              <a:spcBef>
                <a:spcPts val="0"/>
              </a:spcBef>
              <a:buNone/>
            </a:pPr>
            <a:r>
              <a:rPr lang="en-US" altLang="zh-CN" i="1" spc="300" dirty="0">
                <a:solidFill>
                  <a:schemeClr val="tx1"/>
                </a:solidFill>
              </a:rPr>
              <a:t>SET </a:t>
            </a:r>
            <a:r>
              <a:rPr lang="en-US" altLang="zh-CN" i="1" spc="300" dirty="0" err="1">
                <a:solidFill>
                  <a:schemeClr val="tx1"/>
                </a:solidFill>
              </a:rPr>
              <a:t>Sname</a:t>
            </a:r>
            <a:r>
              <a:rPr lang="en-US" altLang="zh-CN" i="1" spc="300" dirty="0">
                <a:solidFill>
                  <a:schemeClr val="tx1"/>
                </a:solidFill>
              </a:rPr>
              <a:t>=‘</a:t>
            </a:r>
            <a:r>
              <a:rPr lang="zh-CN" altLang="en-US" i="1" spc="300" dirty="0">
                <a:solidFill>
                  <a:schemeClr val="tx1"/>
                </a:solidFill>
              </a:rPr>
              <a:t>刘新奇</a:t>
            </a:r>
            <a:r>
              <a:rPr lang="en-US" altLang="zh-CN" i="1" spc="300" dirty="0">
                <a:solidFill>
                  <a:schemeClr val="tx1"/>
                </a:solidFill>
              </a:rPr>
              <a:t>'</a:t>
            </a:r>
          </a:p>
          <a:p>
            <a:pPr marL="0" indent="444500" algn="just">
              <a:lnSpc>
                <a:spcPct val="150000"/>
              </a:lnSpc>
              <a:spcBef>
                <a:spcPts val="0"/>
              </a:spcBef>
              <a:buNone/>
            </a:pPr>
            <a:r>
              <a:rPr lang="en-US" altLang="zh-CN" i="1" spc="300" dirty="0">
                <a:solidFill>
                  <a:schemeClr val="tx1"/>
                </a:solidFill>
              </a:rPr>
              <a:t>WHERE Sno='20180005' AND </a:t>
            </a:r>
            <a:r>
              <a:rPr lang="en-US" altLang="zh-CN" i="1" spc="300" dirty="0" err="1">
                <a:solidFill>
                  <a:schemeClr val="tx1"/>
                </a:solidFill>
              </a:rPr>
              <a:t>Smajor</a:t>
            </a:r>
            <a:r>
              <a:rPr lang="en-US" altLang="zh-CN" i="1" spc="300" dirty="0">
                <a:solidFill>
                  <a:schemeClr val="tx1"/>
                </a:solidFill>
              </a:rPr>
              <a:t>='</a:t>
            </a:r>
            <a:r>
              <a:rPr lang="zh-CN" altLang="en-US" i="1" spc="300" dirty="0">
                <a:solidFill>
                  <a:schemeClr val="tx1"/>
                </a:solidFill>
              </a:rPr>
              <a:t>信息管理与信息系统</a:t>
            </a:r>
            <a:r>
              <a:rPr lang="en-US" altLang="zh-CN" i="1" spc="300" dirty="0">
                <a:solidFill>
                  <a:schemeClr val="tx1"/>
                </a:solidFill>
              </a:rPr>
              <a:t>';</a:t>
            </a:r>
          </a:p>
          <a:p>
            <a:pPr marL="0" indent="0" algn="just">
              <a:lnSpc>
                <a:spcPct val="150000"/>
              </a:lnSpc>
              <a:spcBef>
                <a:spcPts val="0"/>
              </a:spcBef>
              <a:buNone/>
            </a:pPr>
            <a:endParaRPr lang="zh-CN" altLang="en-US" spc="300" dirty="0">
              <a:solidFill>
                <a:schemeClr val="tx1"/>
              </a:solidFill>
            </a:endParaRPr>
          </a:p>
        </p:txBody>
      </p:sp>
      <p:sp>
        <p:nvSpPr>
          <p:cNvPr id="2" name="标题 3">
            <a:extLst>
              <a:ext uri="{FF2B5EF4-FFF2-40B4-BE49-F238E27FC236}">
                <a16:creationId xmlns:a16="http://schemas.microsoft.com/office/drawing/2014/main" id="{1C6FD99D-34EA-6132-5D25-0BD5F84357CE}"/>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5D48F40C-9D55-6E57-3DD3-1E58EEFEB1F6}"/>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3. </a:t>
            </a:r>
            <a:r>
              <a:rPr lang="zh-CN" altLang="en-US" dirty="0"/>
              <a:t>更新视图</a:t>
            </a:r>
          </a:p>
        </p:txBody>
      </p:sp>
      <p:pic>
        <p:nvPicPr>
          <p:cNvPr id="5" name="图片 4">
            <a:extLst>
              <a:ext uri="{FF2B5EF4-FFF2-40B4-BE49-F238E27FC236}">
                <a16:creationId xmlns:a16="http://schemas.microsoft.com/office/drawing/2014/main" id="{BFB3DA54-7291-2D5D-F200-6FD3E130F972}"/>
              </a:ext>
            </a:extLst>
          </p:cNvPr>
          <p:cNvPicPr>
            <a:picLocks noChangeAspect="1"/>
          </p:cNvPicPr>
          <p:nvPr/>
        </p:nvPicPr>
        <p:blipFill>
          <a:blip r:embed="rId2"/>
          <a:stretch>
            <a:fillRect/>
          </a:stretch>
        </p:blipFill>
        <p:spPr>
          <a:xfrm>
            <a:off x="6708775" y="2472263"/>
            <a:ext cx="4496385" cy="1216068"/>
          </a:xfrm>
          <a:prstGeom prst="rect">
            <a:avLst/>
          </a:prstGeom>
          <a:ln>
            <a:solidFill>
              <a:schemeClr val="accent1"/>
            </a:solidFill>
          </a:ln>
        </p:spPr>
      </p:pic>
    </p:spTree>
    <p:extLst>
      <p:ext uri="{BB962C8B-B14F-4D97-AF65-F5344CB8AC3E}">
        <p14:creationId xmlns:p14="http://schemas.microsoft.com/office/powerpoint/2010/main" val="266904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fade">
                                      <p:cBhvr>
                                        <p:cTn id="7" dur="500"/>
                                        <p:tgtEl>
                                          <p:spTgt spid="542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275">
                                            <p:txEl>
                                              <p:pRg st="1" end="1"/>
                                            </p:txEl>
                                          </p:spTgt>
                                        </p:tgtEl>
                                        <p:attrNameLst>
                                          <p:attrName>style.visibility</p:attrName>
                                        </p:attrNameLst>
                                      </p:cBhvr>
                                      <p:to>
                                        <p:strVal val="visible"/>
                                      </p:to>
                                    </p:set>
                                    <p:animEffect transition="in" filter="fade">
                                      <p:cBhvr>
                                        <p:cTn id="12" dur="500"/>
                                        <p:tgtEl>
                                          <p:spTgt spid="54275">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4275">
                                            <p:txEl>
                                              <p:pRg st="2" end="2"/>
                                            </p:txEl>
                                          </p:spTgt>
                                        </p:tgtEl>
                                        <p:attrNameLst>
                                          <p:attrName>style.visibility</p:attrName>
                                        </p:attrNameLst>
                                      </p:cBhvr>
                                      <p:to>
                                        <p:strVal val="visible"/>
                                      </p:to>
                                    </p:set>
                                    <p:animEffect transition="in" filter="fade">
                                      <p:cBhvr>
                                        <p:cTn id="16" dur="500"/>
                                        <p:tgtEl>
                                          <p:spTgt spid="54275">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4275">
                                            <p:txEl>
                                              <p:pRg st="3" end="3"/>
                                            </p:txEl>
                                          </p:spTgt>
                                        </p:tgtEl>
                                        <p:attrNameLst>
                                          <p:attrName>style.visibility</p:attrName>
                                        </p:attrNameLst>
                                      </p:cBhvr>
                                      <p:to>
                                        <p:strVal val="visible"/>
                                      </p:to>
                                    </p:set>
                                    <p:animEffect transition="in" filter="fade">
                                      <p:cBhvr>
                                        <p:cTn id="20" dur="500"/>
                                        <p:tgtEl>
                                          <p:spTgt spid="54275">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4275">
                                            <p:txEl>
                                              <p:pRg st="4" end="4"/>
                                            </p:txEl>
                                          </p:spTgt>
                                        </p:tgtEl>
                                        <p:attrNameLst>
                                          <p:attrName>style.visibility</p:attrName>
                                        </p:attrNameLst>
                                      </p:cBhvr>
                                      <p:to>
                                        <p:strVal val="visible"/>
                                      </p:to>
                                    </p:set>
                                    <p:animEffect transition="in" filter="fade">
                                      <p:cBhvr>
                                        <p:cTn id="29" dur="500"/>
                                        <p:tgtEl>
                                          <p:spTgt spid="54275">
                                            <p:txEl>
                                              <p:pRg st="4" end="4"/>
                                            </p:txEl>
                                          </p:spTgt>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54275">
                                            <p:txEl>
                                              <p:pRg st="5" end="5"/>
                                            </p:txEl>
                                          </p:spTgt>
                                        </p:tgtEl>
                                        <p:attrNameLst>
                                          <p:attrName>style.visibility</p:attrName>
                                        </p:attrNameLst>
                                      </p:cBhvr>
                                      <p:to>
                                        <p:strVal val="visible"/>
                                      </p:to>
                                    </p:set>
                                    <p:animEffect transition="in" filter="fade">
                                      <p:cBhvr>
                                        <p:cTn id="33" dur="500"/>
                                        <p:tgtEl>
                                          <p:spTgt spid="54275">
                                            <p:txEl>
                                              <p:pRg st="5" end="5"/>
                                            </p:txEl>
                                          </p:spTgt>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54275">
                                            <p:txEl>
                                              <p:pRg st="6" end="6"/>
                                            </p:txEl>
                                          </p:spTgt>
                                        </p:tgtEl>
                                        <p:attrNameLst>
                                          <p:attrName>style.visibility</p:attrName>
                                        </p:attrNameLst>
                                      </p:cBhvr>
                                      <p:to>
                                        <p:strVal val="visible"/>
                                      </p:to>
                                    </p:set>
                                    <p:animEffect transition="in" filter="fade">
                                      <p:cBhvr>
                                        <p:cTn id="37" dur="500"/>
                                        <p:tgtEl>
                                          <p:spTgt spid="54275">
                                            <p:txEl>
                                              <p:pRg st="6" end="6"/>
                                            </p:txEl>
                                          </p:spTgt>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54275">
                                            <p:txEl>
                                              <p:pRg st="7" end="7"/>
                                            </p:txEl>
                                          </p:spTgt>
                                        </p:tgtEl>
                                        <p:attrNameLst>
                                          <p:attrName>style.visibility</p:attrName>
                                        </p:attrNameLst>
                                      </p:cBhvr>
                                      <p:to>
                                        <p:strVal val="visible"/>
                                      </p:to>
                                    </p:set>
                                    <p:animEffect transition="in" filter="fade">
                                      <p:cBhvr>
                                        <p:cTn id="41" dur="500"/>
                                        <p:tgtEl>
                                          <p:spTgt spid="542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B99A9-0839-1EFC-4E34-AD999EEF2B9E}"/>
            </a:ext>
          </a:extLst>
        </p:cNvPr>
        <p:cNvGrpSpPr/>
        <p:nvPr/>
      </p:nvGrpSpPr>
      <p:grpSpPr>
        <a:xfrm>
          <a:off x="0" y="0"/>
          <a:ext cx="0" cy="0"/>
          <a:chOff x="0" y="0"/>
          <a:chExt cx="0" cy="0"/>
        </a:xfrm>
      </p:grpSpPr>
      <p:sp>
        <p:nvSpPr>
          <p:cNvPr id="54275" name="Rectangle 3">
            <a:extLst>
              <a:ext uri="{FF2B5EF4-FFF2-40B4-BE49-F238E27FC236}">
                <a16:creationId xmlns:a16="http://schemas.microsoft.com/office/drawing/2014/main" id="{81315A1B-8FC1-D61D-BB4E-87F18A2586C7}"/>
              </a:ext>
            </a:extLst>
          </p:cNvPr>
          <p:cNvSpPr>
            <a:spLocks noGrp="1" noChangeArrowheads="1"/>
          </p:cNvSpPr>
          <p:nvPr>
            <p:ph type="body" idx="4294967295"/>
          </p:nvPr>
        </p:nvSpPr>
        <p:spPr>
          <a:xfrm>
            <a:off x="682625" y="1753394"/>
            <a:ext cx="10896600" cy="3918645"/>
          </a:xfrm>
        </p:spPr>
        <p:txBody>
          <a:bodyPr>
            <a:noAutofit/>
          </a:bodyPr>
          <a:lstStyle/>
          <a:p>
            <a:pPr algn="just">
              <a:lnSpc>
                <a:spcPct val="150000"/>
              </a:lnSpc>
              <a:spcBef>
                <a:spcPts val="0"/>
              </a:spcBef>
            </a:pPr>
            <a:r>
              <a:rPr lang="zh-CN" altLang="en-US" spc="300" dirty="0">
                <a:solidFill>
                  <a:srgbClr val="FF0000"/>
                </a:solidFill>
              </a:rPr>
              <a:t>向信息管理与信息系统专业学生视图</a:t>
            </a:r>
            <a:r>
              <a:rPr lang="en-US" altLang="zh-CN" i="1" spc="300" dirty="0" err="1">
                <a:solidFill>
                  <a:srgbClr val="FF0000"/>
                </a:solidFill>
              </a:rPr>
              <a:t>IS_Student</a:t>
            </a:r>
            <a:r>
              <a:rPr lang="zh-CN" altLang="en-US" spc="300" dirty="0">
                <a:solidFill>
                  <a:srgbClr val="FF0000"/>
                </a:solidFill>
              </a:rPr>
              <a:t>中插入一个新的学生记录</a:t>
            </a:r>
            <a:r>
              <a:rPr lang="en-US" altLang="zh-CN" spc="300" dirty="0">
                <a:solidFill>
                  <a:srgbClr val="FF0000"/>
                </a:solidFill>
              </a:rPr>
              <a:t>(</a:t>
            </a:r>
            <a:r>
              <a:rPr lang="en-US" altLang="zh-CN" i="1" spc="300" dirty="0">
                <a:solidFill>
                  <a:srgbClr val="FF0000"/>
                </a:solidFill>
              </a:rPr>
              <a:t>20180207</a:t>
            </a:r>
            <a:r>
              <a:rPr lang="zh-CN" altLang="en-US" i="1" spc="300" dirty="0">
                <a:solidFill>
                  <a:srgbClr val="FF0000"/>
                </a:solidFill>
              </a:rPr>
              <a:t>，赵新，男，</a:t>
            </a:r>
            <a:r>
              <a:rPr lang="en-US" altLang="zh-CN" i="1" spc="300" dirty="0">
                <a:solidFill>
                  <a:srgbClr val="FF0000"/>
                </a:solidFill>
              </a:rPr>
              <a:t>2001-7-19</a:t>
            </a:r>
            <a:r>
              <a:rPr lang="en-US" altLang="zh-CN" spc="300" dirty="0">
                <a:solidFill>
                  <a:srgbClr val="FF0000"/>
                </a:solidFill>
              </a:rPr>
              <a:t>)</a:t>
            </a:r>
          </a:p>
          <a:p>
            <a:pPr marL="0" indent="444500" algn="just">
              <a:lnSpc>
                <a:spcPct val="150000"/>
              </a:lnSpc>
              <a:spcBef>
                <a:spcPts val="0"/>
              </a:spcBef>
              <a:buNone/>
            </a:pPr>
            <a:r>
              <a:rPr lang="en-US" altLang="zh-CN" i="1" spc="300" dirty="0">
                <a:solidFill>
                  <a:schemeClr val="tx1"/>
                </a:solidFill>
              </a:rPr>
              <a:t>INSERT INTO </a:t>
            </a:r>
            <a:r>
              <a:rPr lang="en-US" altLang="zh-CN" i="1" spc="300" dirty="0" err="1">
                <a:solidFill>
                  <a:schemeClr val="tx1"/>
                </a:solidFill>
              </a:rPr>
              <a:t>IS_Student</a:t>
            </a:r>
            <a:endParaRPr lang="en-US" altLang="zh-CN" i="1" spc="300" dirty="0">
              <a:solidFill>
                <a:schemeClr val="tx1"/>
              </a:solidFill>
            </a:endParaRPr>
          </a:p>
          <a:p>
            <a:pPr marL="0" indent="444500" algn="just">
              <a:lnSpc>
                <a:spcPct val="150000"/>
              </a:lnSpc>
              <a:spcBef>
                <a:spcPts val="0"/>
              </a:spcBef>
              <a:buNone/>
            </a:pPr>
            <a:r>
              <a:rPr lang="en-US" altLang="zh-CN" i="1" spc="300" dirty="0">
                <a:solidFill>
                  <a:schemeClr val="tx1"/>
                </a:solidFill>
              </a:rPr>
              <a:t>VALUES('20180207','</a:t>
            </a:r>
            <a:r>
              <a:rPr lang="zh-CN" altLang="en-US" i="1" spc="300" dirty="0">
                <a:solidFill>
                  <a:schemeClr val="tx1"/>
                </a:solidFill>
              </a:rPr>
              <a:t>赵新</a:t>
            </a:r>
            <a:r>
              <a:rPr lang="en-US" altLang="zh-CN" i="1" spc="300" dirty="0">
                <a:solidFill>
                  <a:schemeClr val="tx1"/>
                </a:solidFill>
              </a:rPr>
              <a:t>','</a:t>
            </a:r>
            <a:r>
              <a:rPr lang="zh-CN" altLang="en-US" i="1" spc="300" dirty="0">
                <a:solidFill>
                  <a:schemeClr val="tx1"/>
                </a:solidFill>
              </a:rPr>
              <a:t>男</a:t>
            </a:r>
            <a:r>
              <a:rPr lang="en-US" altLang="zh-CN" i="1" spc="300" dirty="0">
                <a:solidFill>
                  <a:schemeClr val="tx1"/>
                </a:solidFill>
              </a:rPr>
              <a:t>','2001-7-19','</a:t>
            </a:r>
            <a:r>
              <a:rPr lang="zh-CN" altLang="en-US" i="1" spc="300" dirty="0">
                <a:solidFill>
                  <a:schemeClr val="tx1"/>
                </a:solidFill>
              </a:rPr>
              <a:t>信息管理与信息系统’</a:t>
            </a:r>
            <a:r>
              <a:rPr lang="en-US" altLang="zh-CN" i="1" spc="300" dirty="0">
                <a:solidFill>
                  <a:schemeClr val="tx1"/>
                </a:solidFill>
              </a:rPr>
              <a:t>);</a:t>
            </a:r>
          </a:p>
          <a:p>
            <a:pPr algn="just">
              <a:lnSpc>
                <a:spcPct val="150000"/>
              </a:lnSpc>
              <a:spcBef>
                <a:spcPts val="600"/>
              </a:spcBef>
              <a:spcAft>
                <a:spcPts val="600"/>
              </a:spcAft>
            </a:pPr>
            <a:r>
              <a:rPr lang="zh-CN" altLang="en-US" spc="300" dirty="0">
                <a:solidFill>
                  <a:schemeClr val="tx1"/>
                </a:solidFill>
              </a:rPr>
              <a:t>转换为对基本表的更新：</a:t>
            </a:r>
          </a:p>
          <a:p>
            <a:pPr marL="0" indent="444500" algn="just">
              <a:lnSpc>
                <a:spcPct val="150000"/>
              </a:lnSpc>
              <a:spcBef>
                <a:spcPts val="0"/>
              </a:spcBef>
              <a:buNone/>
            </a:pPr>
            <a:r>
              <a:rPr lang="en-US" altLang="zh-CN" i="1" spc="300" dirty="0">
                <a:solidFill>
                  <a:schemeClr val="tx1"/>
                </a:solidFill>
              </a:rPr>
              <a:t>INSERT INTO Student(</a:t>
            </a:r>
            <a:r>
              <a:rPr lang="en-US" altLang="zh-CN" i="1" spc="300" dirty="0" err="1">
                <a:solidFill>
                  <a:schemeClr val="tx1"/>
                </a:solidFill>
              </a:rPr>
              <a:t>Sno,Sname,Ssex,Sbirthdate,Smajor</a:t>
            </a:r>
            <a:r>
              <a:rPr lang="en-US" altLang="zh-CN" i="1" spc="300" dirty="0">
                <a:solidFill>
                  <a:schemeClr val="tx1"/>
                </a:solidFill>
              </a:rPr>
              <a:t>)</a:t>
            </a:r>
          </a:p>
          <a:p>
            <a:pPr marL="0" indent="444500" algn="just">
              <a:lnSpc>
                <a:spcPct val="150000"/>
              </a:lnSpc>
              <a:spcBef>
                <a:spcPts val="0"/>
              </a:spcBef>
              <a:buNone/>
            </a:pPr>
            <a:r>
              <a:rPr lang="en-US" altLang="zh-CN" i="1" spc="300" dirty="0">
                <a:solidFill>
                  <a:schemeClr val="tx1"/>
                </a:solidFill>
              </a:rPr>
              <a:t>VALUES('20180207','</a:t>
            </a:r>
            <a:r>
              <a:rPr lang="zh-CN" altLang="en-US" i="1" spc="300" dirty="0">
                <a:solidFill>
                  <a:schemeClr val="tx1"/>
                </a:solidFill>
              </a:rPr>
              <a:t>赵新</a:t>
            </a:r>
            <a:r>
              <a:rPr lang="en-US" altLang="zh-CN" i="1" spc="300" dirty="0">
                <a:solidFill>
                  <a:schemeClr val="tx1"/>
                </a:solidFill>
              </a:rPr>
              <a:t>','</a:t>
            </a:r>
            <a:r>
              <a:rPr lang="zh-CN" altLang="en-US" i="1" spc="300" dirty="0">
                <a:solidFill>
                  <a:schemeClr val="tx1"/>
                </a:solidFill>
              </a:rPr>
              <a:t>男</a:t>
            </a:r>
            <a:r>
              <a:rPr lang="en-US" altLang="zh-CN" i="1" spc="300" dirty="0">
                <a:solidFill>
                  <a:schemeClr val="tx1"/>
                </a:solidFill>
              </a:rPr>
              <a:t>','2001-7-19,'</a:t>
            </a:r>
            <a:r>
              <a:rPr lang="zh-CN" altLang="en-US" i="1" spc="300" dirty="0">
                <a:solidFill>
                  <a:schemeClr val="tx1"/>
                </a:solidFill>
              </a:rPr>
              <a:t>信息管理与信息系统’ </a:t>
            </a:r>
            <a:r>
              <a:rPr lang="en-US" altLang="zh-CN" i="1" spc="300" dirty="0">
                <a:solidFill>
                  <a:schemeClr val="tx1"/>
                </a:solidFill>
              </a:rPr>
              <a:t>);</a:t>
            </a:r>
          </a:p>
          <a:p>
            <a:pPr algn="just">
              <a:lnSpc>
                <a:spcPct val="150000"/>
              </a:lnSpc>
              <a:spcBef>
                <a:spcPts val="0"/>
              </a:spcBef>
            </a:pPr>
            <a:r>
              <a:rPr lang="zh-CN" altLang="en-US" spc="300" dirty="0">
                <a:solidFill>
                  <a:schemeClr val="tx1"/>
                </a:solidFill>
              </a:rPr>
              <a:t>系统自动将</a:t>
            </a:r>
            <a:r>
              <a:rPr lang="en-US" altLang="zh-CN" spc="300" dirty="0">
                <a:solidFill>
                  <a:schemeClr val="tx1"/>
                </a:solidFill>
              </a:rPr>
              <a:t>'</a:t>
            </a:r>
            <a:r>
              <a:rPr lang="zh-CN" altLang="en-US" spc="300" dirty="0">
                <a:solidFill>
                  <a:schemeClr val="tx1"/>
                </a:solidFill>
              </a:rPr>
              <a:t>信息管理与信息系统</a:t>
            </a:r>
            <a:r>
              <a:rPr lang="en-US" altLang="zh-CN" spc="300" dirty="0">
                <a:solidFill>
                  <a:schemeClr val="tx1"/>
                </a:solidFill>
              </a:rPr>
              <a:t>'</a:t>
            </a:r>
            <a:r>
              <a:rPr lang="zh-CN" altLang="en-US" spc="300" dirty="0">
                <a:solidFill>
                  <a:schemeClr val="tx1"/>
                </a:solidFill>
              </a:rPr>
              <a:t>放入</a:t>
            </a:r>
            <a:r>
              <a:rPr lang="en-US" altLang="zh-CN" spc="300" dirty="0">
                <a:solidFill>
                  <a:schemeClr val="tx1"/>
                </a:solidFill>
              </a:rPr>
              <a:t>VALUES</a:t>
            </a:r>
            <a:r>
              <a:rPr lang="zh-CN" altLang="en-US" spc="300" dirty="0">
                <a:solidFill>
                  <a:schemeClr val="tx1"/>
                </a:solidFill>
              </a:rPr>
              <a:t>子句中</a:t>
            </a:r>
          </a:p>
          <a:p>
            <a:pPr marL="0" indent="0" algn="just">
              <a:lnSpc>
                <a:spcPct val="150000"/>
              </a:lnSpc>
              <a:spcBef>
                <a:spcPts val="0"/>
              </a:spcBef>
              <a:buNone/>
            </a:pPr>
            <a:endParaRPr lang="zh-CN" altLang="en-US" spc="300" dirty="0">
              <a:solidFill>
                <a:schemeClr val="tx1"/>
              </a:solidFill>
            </a:endParaRPr>
          </a:p>
        </p:txBody>
      </p:sp>
      <p:sp>
        <p:nvSpPr>
          <p:cNvPr id="2" name="标题 3">
            <a:extLst>
              <a:ext uri="{FF2B5EF4-FFF2-40B4-BE49-F238E27FC236}">
                <a16:creationId xmlns:a16="http://schemas.microsoft.com/office/drawing/2014/main" id="{CE1BF323-5628-FED5-B2B2-9DF4FB945802}"/>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C6AE1DAE-8EAA-9F04-8C43-5B83DB732CE6}"/>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3. </a:t>
            </a:r>
            <a:r>
              <a:rPr lang="zh-CN" altLang="en-US" dirty="0"/>
              <a:t>更新视图</a:t>
            </a:r>
          </a:p>
        </p:txBody>
      </p:sp>
      <p:pic>
        <p:nvPicPr>
          <p:cNvPr id="4" name="图片 3">
            <a:extLst>
              <a:ext uri="{FF2B5EF4-FFF2-40B4-BE49-F238E27FC236}">
                <a16:creationId xmlns:a16="http://schemas.microsoft.com/office/drawing/2014/main" id="{F4A7D16A-35BB-F29B-9601-1976E1A2E98B}"/>
              </a:ext>
            </a:extLst>
          </p:cNvPr>
          <p:cNvPicPr>
            <a:picLocks noChangeAspect="1"/>
          </p:cNvPicPr>
          <p:nvPr/>
        </p:nvPicPr>
        <p:blipFill>
          <a:blip r:embed="rId2"/>
          <a:stretch>
            <a:fillRect/>
          </a:stretch>
        </p:blipFill>
        <p:spPr>
          <a:xfrm>
            <a:off x="8156575" y="2286794"/>
            <a:ext cx="3270835" cy="884612"/>
          </a:xfrm>
          <a:prstGeom prst="rect">
            <a:avLst/>
          </a:prstGeom>
          <a:ln>
            <a:solidFill>
              <a:schemeClr val="accent1"/>
            </a:solidFill>
          </a:ln>
        </p:spPr>
      </p:pic>
    </p:spTree>
    <p:extLst>
      <p:ext uri="{BB962C8B-B14F-4D97-AF65-F5344CB8AC3E}">
        <p14:creationId xmlns:p14="http://schemas.microsoft.com/office/powerpoint/2010/main" val="367475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fade">
                                      <p:cBhvr>
                                        <p:cTn id="7" dur="500"/>
                                        <p:tgtEl>
                                          <p:spTgt spid="542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275">
                                            <p:txEl>
                                              <p:pRg st="1" end="1"/>
                                            </p:txEl>
                                          </p:spTgt>
                                        </p:tgtEl>
                                        <p:attrNameLst>
                                          <p:attrName>style.visibility</p:attrName>
                                        </p:attrNameLst>
                                      </p:cBhvr>
                                      <p:to>
                                        <p:strVal val="visible"/>
                                      </p:to>
                                    </p:set>
                                    <p:animEffect transition="in" filter="fade">
                                      <p:cBhvr>
                                        <p:cTn id="12" dur="500"/>
                                        <p:tgtEl>
                                          <p:spTgt spid="54275">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4275">
                                            <p:txEl>
                                              <p:pRg st="2" end="2"/>
                                            </p:txEl>
                                          </p:spTgt>
                                        </p:tgtEl>
                                        <p:attrNameLst>
                                          <p:attrName>style.visibility</p:attrName>
                                        </p:attrNameLst>
                                      </p:cBhvr>
                                      <p:to>
                                        <p:strVal val="visible"/>
                                      </p:to>
                                    </p:set>
                                    <p:animEffect transition="in" filter="fade">
                                      <p:cBhvr>
                                        <p:cTn id="16" dur="500"/>
                                        <p:tgtEl>
                                          <p:spTgt spid="54275">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4275">
                                            <p:txEl>
                                              <p:pRg st="3" end="3"/>
                                            </p:txEl>
                                          </p:spTgt>
                                        </p:tgtEl>
                                        <p:attrNameLst>
                                          <p:attrName>style.visibility</p:attrName>
                                        </p:attrNameLst>
                                      </p:cBhvr>
                                      <p:to>
                                        <p:strVal val="visible"/>
                                      </p:to>
                                    </p:set>
                                    <p:animEffect transition="in" filter="fade">
                                      <p:cBhvr>
                                        <p:cTn id="25" dur="500"/>
                                        <p:tgtEl>
                                          <p:spTgt spid="54275">
                                            <p:txEl>
                                              <p:pRg st="3" end="3"/>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54275">
                                            <p:txEl>
                                              <p:pRg st="4" end="4"/>
                                            </p:txEl>
                                          </p:spTgt>
                                        </p:tgtEl>
                                        <p:attrNameLst>
                                          <p:attrName>style.visibility</p:attrName>
                                        </p:attrNameLst>
                                      </p:cBhvr>
                                      <p:to>
                                        <p:strVal val="visible"/>
                                      </p:to>
                                    </p:set>
                                    <p:animEffect transition="in" filter="fade">
                                      <p:cBhvr>
                                        <p:cTn id="29" dur="500"/>
                                        <p:tgtEl>
                                          <p:spTgt spid="54275">
                                            <p:txEl>
                                              <p:pRg st="4" end="4"/>
                                            </p:txEl>
                                          </p:spTgt>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54275">
                                            <p:txEl>
                                              <p:pRg st="5" end="5"/>
                                            </p:txEl>
                                          </p:spTgt>
                                        </p:tgtEl>
                                        <p:attrNameLst>
                                          <p:attrName>style.visibility</p:attrName>
                                        </p:attrNameLst>
                                      </p:cBhvr>
                                      <p:to>
                                        <p:strVal val="visible"/>
                                      </p:to>
                                    </p:set>
                                    <p:animEffect transition="in" filter="fade">
                                      <p:cBhvr>
                                        <p:cTn id="33" dur="500"/>
                                        <p:tgtEl>
                                          <p:spTgt spid="5427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4275">
                                            <p:txEl>
                                              <p:pRg st="6" end="6"/>
                                            </p:txEl>
                                          </p:spTgt>
                                        </p:tgtEl>
                                        <p:attrNameLst>
                                          <p:attrName>style.visibility</p:attrName>
                                        </p:attrNameLst>
                                      </p:cBhvr>
                                      <p:to>
                                        <p:strVal val="visible"/>
                                      </p:to>
                                    </p:set>
                                    <p:animEffect transition="in" filter="fade">
                                      <p:cBhvr>
                                        <p:cTn id="38" dur="500"/>
                                        <p:tgtEl>
                                          <p:spTgt spid="542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BF214-F1F6-BFC4-0462-A0CBCD249F2C}"/>
            </a:ext>
          </a:extLst>
        </p:cNvPr>
        <p:cNvGrpSpPr/>
        <p:nvPr/>
      </p:nvGrpSpPr>
      <p:grpSpPr>
        <a:xfrm>
          <a:off x="0" y="0"/>
          <a:ext cx="0" cy="0"/>
          <a:chOff x="0" y="0"/>
          <a:chExt cx="0" cy="0"/>
        </a:xfrm>
      </p:grpSpPr>
      <p:sp>
        <p:nvSpPr>
          <p:cNvPr id="54275" name="Rectangle 3">
            <a:extLst>
              <a:ext uri="{FF2B5EF4-FFF2-40B4-BE49-F238E27FC236}">
                <a16:creationId xmlns:a16="http://schemas.microsoft.com/office/drawing/2014/main" id="{38B9ED9E-4F5E-3D3C-10B1-3C54ED436730}"/>
              </a:ext>
            </a:extLst>
          </p:cNvPr>
          <p:cNvSpPr>
            <a:spLocks noGrp="1" noChangeArrowheads="1"/>
          </p:cNvSpPr>
          <p:nvPr>
            <p:ph type="body" idx="4294967295"/>
          </p:nvPr>
        </p:nvSpPr>
        <p:spPr>
          <a:xfrm>
            <a:off x="682625" y="1753394"/>
            <a:ext cx="10896600" cy="3918645"/>
          </a:xfrm>
        </p:spPr>
        <p:txBody>
          <a:bodyPr>
            <a:noAutofit/>
          </a:bodyPr>
          <a:lstStyle/>
          <a:p>
            <a:pPr algn="just">
              <a:lnSpc>
                <a:spcPct val="150000"/>
              </a:lnSpc>
              <a:spcBef>
                <a:spcPts val="0"/>
              </a:spcBef>
            </a:pPr>
            <a:r>
              <a:rPr lang="zh-CN" altLang="en-US" spc="300" dirty="0">
                <a:solidFill>
                  <a:srgbClr val="FF0000"/>
                </a:solidFill>
              </a:rPr>
              <a:t>删除信息管理与信息系统专业学生视图</a:t>
            </a:r>
            <a:r>
              <a:rPr lang="en-US" altLang="zh-CN" spc="300" dirty="0" err="1">
                <a:solidFill>
                  <a:srgbClr val="FF0000"/>
                </a:solidFill>
              </a:rPr>
              <a:t>IS_Student</a:t>
            </a:r>
            <a:r>
              <a:rPr lang="zh-CN" altLang="en-US" spc="300" dirty="0">
                <a:solidFill>
                  <a:srgbClr val="FF0000"/>
                </a:solidFill>
              </a:rPr>
              <a:t>中学号为“</a:t>
            </a:r>
            <a:r>
              <a:rPr lang="en-US" altLang="zh-CN" spc="300" dirty="0">
                <a:solidFill>
                  <a:srgbClr val="FF0000"/>
                </a:solidFill>
              </a:rPr>
              <a:t>20180207”</a:t>
            </a:r>
            <a:r>
              <a:rPr lang="zh-CN" altLang="en-US" spc="300" dirty="0">
                <a:solidFill>
                  <a:srgbClr val="FF0000"/>
                </a:solidFill>
              </a:rPr>
              <a:t>的记录。</a:t>
            </a:r>
          </a:p>
          <a:p>
            <a:pPr marL="0" indent="444500" algn="just">
              <a:lnSpc>
                <a:spcPct val="150000"/>
              </a:lnSpc>
              <a:spcBef>
                <a:spcPts val="0"/>
              </a:spcBef>
              <a:buNone/>
            </a:pPr>
            <a:r>
              <a:rPr lang="en-US" altLang="zh-CN" i="1" spc="300" dirty="0">
                <a:solidFill>
                  <a:schemeClr val="tx1"/>
                </a:solidFill>
              </a:rPr>
              <a:t>DELETE FROM </a:t>
            </a:r>
            <a:r>
              <a:rPr lang="en-US" altLang="zh-CN" i="1" spc="300" dirty="0" err="1">
                <a:solidFill>
                  <a:schemeClr val="tx1"/>
                </a:solidFill>
              </a:rPr>
              <a:t>IS_Student</a:t>
            </a:r>
            <a:endParaRPr lang="en-US" altLang="zh-CN" i="1" spc="300" dirty="0">
              <a:solidFill>
                <a:schemeClr val="tx1"/>
              </a:solidFill>
            </a:endParaRPr>
          </a:p>
          <a:p>
            <a:pPr marL="0" indent="444500" algn="just">
              <a:lnSpc>
                <a:spcPct val="150000"/>
              </a:lnSpc>
              <a:spcBef>
                <a:spcPts val="0"/>
              </a:spcBef>
              <a:buNone/>
            </a:pPr>
            <a:r>
              <a:rPr lang="en-US" altLang="zh-CN" i="1" spc="300" dirty="0">
                <a:solidFill>
                  <a:schemeClr val="tx1"/>
                </a:solidFill>
              </a:rPr>
              <a:t>WHERE Sno='20180207’;</a:t>
            </a:r>
            <a:endParaRPr lang="en-US" altLang="zh-CN" spc="300" dirty="0">
              <a:solidFill>
                <a:srgbClr val="FF0000"/>
              </a:solidFill>
            </a:endParaRPr>
          </a:p>
          <a:p>
            <a:pPr algn="just">
              <a:lnSpc>
                <a:spcPct val="150000"/>
              </a:lnSpc>
              <a:spcBef>
                <a:spcPts val="600"/>
              </a:spcBef>
              <a:spcAft>
                <a:spcPts val="600"/>
              </a:spcAft>
            </a:pPr>
            <a:r>
              <a:rPr lang="zh-CN" altLang="en-US" spc="300" dirty="0">
                <a:solidFill>
                  <a:schemeClr val="tx1"/>
                </a:solidFill>
              </a:rPr>
              <a:t>转换为对基本表的更新：</a:t>
            </a:r>
          </a:p>
          <a:p>
            <a:pPr marL="0" indent="444500" algn="just">
              <a:lnSpc>
                <a:spcPct val="150000"/>
              </a:lnSpc>
              <a:spcBef>
                <a:spcPts val="0"/>
              </a:spcBef>
              <a:buNone/>
            </a:pPr>
            <a:r>
              <a:rPr lang="en-US" altLang="zh-CN" i="1" spc="300" dirty="0">
                <a:solidFill>
                  <a:schemeClr val="tx1"/>
                </a:solidFill>
              </a:rPr>
              <a:t>DELETE FROM Student</a:t>
            </a:r>
          </a:p>
          <a:p>
            <a:pPr marL="0" indent="444500" algn="just">
              <a:lnSpc>
                <a:spcPct val="150000"/>
              </a:lnSpc>
              <a:spcBef>
                <a:spcPts val="0"/>
              </a:spcBef>
              <a:buNone/>
            </a:pPr>
            <a:r>
              <a:rPr lang="en-US" altLang="zh-CN" i="1" spc="300" dirty="0">
                <a:solidFill>
                  <a:schemeClr val="tx1"/>
                </a:solidFill>
              </a:rPr>
              <a:t>WHERE Sno='20180207' AND </a:t>
            </a:r>
            <a:r>
              <a:rPr lang="en-US" altLang="zh-CN" i="1" spc="300" dirty="0" err="1">
                <a:solidFill>
                  <a:schemeClr val="tx1"/>
                </a:solidFill>
              </a:rPr>
              <a:t>Smajor</a:t>
            </a:r>
            <a:r>
              <a:rPr lang="en-US" altLang="zh-CN" i="1" spc="300" dirty="0">
                <a:solidFill>
                  <a:schemeClr val="tx1"/>
                </a:solidFill>
              </a:rPr>
              <a:t>='</a:t>
            </a:r>
            <a:r>
              <a:rPr lang="zh-CN" altLang="en-US" i="1" spc="300" dirty="0">
                <a:solidFill>
                  <a:schemeClr val="tx1"/>
                </a:solidFill>
              </a:rPr>
              <a:t>信息管理与信息系统</a:t>
            </a:r>
            <a:r>
              <a:rPr lang="en-US" altLang="zh-CN" i="1" spc="300" dirty="0">
                <a:solidFill>
                  <a:schemeClr val="tx1"/>
                </a:solidFill>
              </a:rPr>
              <a:t>';</a:t>
            </a:r>
          </a:p>
          <a:p>
            <a:pPr marL="0" indent="0" algn="just">
              <a:lnSpc>
                <a:spcPct val="150000"/>
              </a:lnSpc>
              <a:spcBef>
                <a:spcPts val="0"/>
              </a:spcBef>
              <a:buNone/>
            </a:pPr>
            <a:endParaRPr lang="zh-CN" altLang="en-US" spc="300" dirty="0">
              <a:solidFill>
                <a:schemeClr val="tx1"/>
              </a:solidFill>
            </a:endParaRPr>
          </a:p>
        </p:txBody>
      </p:sp>
      <p:sp>
        <p:nvSpPr>
          <p:cNvPr id="2" name="标题 3">
            <a:extLst>
              <a:ext uri="{FF2B5EF4-FFF2-40B4-BE49-F238E27FC236}">
                <a16:creationId xmlns:a16="http://schemas.microsoft.com/office/drawing/2014/main" id="{60C887E3-6A2B-3DFE-3F4E-372EB41AC57B}"/>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D23BB0FD-6CAB-A4FB-8F3B-F55BFAC5527E}"/>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3. </a:t>
            </a:r>
            <a:r>
              <a:rPr lang="zh-CN" altLang="en-US" dirty="0"/>
              <a:t>更新视图</a:t>
            </a:r>
          </a:p>
        </p:txBody>
      </p:sp>
      <p:pic>
        <p:nvPicPr>
          <p:cNvPr id="4" name="图片 3">
            <a:extLst>
              <a:ext uri="{FF2B5EF4-FFF2-40B4-BE49-F238E27FC236}">
                <a16:creationId xmlns:a16="http://schemas.microsoft.com/office/drawing/2014/main" id="{80DF09AE-A194-D6F8-F29F-FC331C91D3AD}"/>
              </a:ext>
            </a:extLst>
          </p:cNvPr>
          <p:cNvPicPr>
            <a:picLocks noChangeAspect="1"/>
          </p:cNvPicPr>
          <p:nvPr/>
        </p:nvPicPr>
        <p:blipFill>
          <a:blip r:embed="rId2"/>
          <a:stretch>
            <a:fillRect/>
          </a:stretch>
        </p:blipFill>
        <p:spPr>
          <a:xfrm>
            <a:off x="6937375" y="2667794"/>
            <a:ext cx="4496385" cy="1216068"/>
          </a:xfrm>
          <a:prstGeom prst="rect">
            <a:avLst/>
          </a:prstGeom>
          <a:ln>
            <a:solidFill>
              <a:schemeClr val="accent1"/>
            </a:solidFill>
          </a:ln>
        </p:spPr>
      </p:pic>
    </p:spTree>
    <p:extLst>
      <p:ext uri="{BB962C8B-B14F-4D97-AF65-F5344CB8AC3E}">
        <p14:creationId xmlns:p14="http://schemas.microsoft.com/office/powerpoint/2010/main" val="349806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fade">
                                      <p:cBhvr>
                                        <p:cTn id="7" dur="500"/>
                                        <p:tgtEl>
                                          <p:spTgt spid="542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275">
                                            <p:txEl>
                                              <p:pRg st="1" end="1"/>
                                            </p:txEl>
                                          </p:spTgt>
                                        </p:tgtEl>
                                        <p:attrNameLst>
                                          <p:attrName>style.visibility</p:attrName>
                                        </p:attrNameLst>
                                      </p:cBhvr>
                                      <p:to>
                                        <p:strVal val="visible"/>
                                      </p:to>
                                    </p:set>
                                    <p:animEffect transition="in" filter="fade">
                                      <p:cBhvr>
                                        <p:cTn id="12" dur="500"/>
                                        <p:tgtEl>
                                          <p:spTgt spid="54275">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4275">
                                            <p:txEl>
                                              <p:pRg st="2" end="2"/>
                                            </p:txEl>
                                          </p:spTgt>
                                        </p:tgtEl>
                                        <p:attrNameLst>
                                          <p:attrName>style.visibility</p:attrName>
                                        </p:attrNameLst>
                                      </p:cBhvr>
                                      <p:to>
                                        <p:strVal val="visible"/>
                                      </p:to>
                                    </p:set>
                                    <p:animEffect transition="in" filter="fade">
                                      <p:cBhvr>
                                        <p:cTn id="16" dur="500"/>
                                        <p:tgtEl>
                                          <p:spTgt spid="54275">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4275">
                                            <p:txEl>
                                              <p:pRg st="3" end="3"/>
                                            </p:txEl>
                                          </p:spTgt>
                                        </p:tgtEl>
                                        <p:attrNameLst>
                                          <p:attrName>style.visibility</p:attrName>
                                        </p:attrNameLst>
                                      </p:cBhvr>
                                      <p:to>
                                        <p:strVal val="visible"/>
                                      </p:to>
                                    </p:set>
                                    <p:animEffect transition="in" filter="fade">
                                      <p:cBhvr>
                                        <p:cTn id="25" dur="500"/>
                                        <p:tgtEl>
                                          <p:spTgt spid="54275">
                                            <p:txEl>
                                              <p:pRg st="3" end="3"/>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54275">
                                            <p:txEl>
                                              <p:pRg st="4" end="4"/>
                                            </p:txEl>
                                          </p:spTgt>
                                        </p:tgtEl>
                                        <p:attrNameLst>
                                          <p:attrName>style.visibility</p:attrName>
                                        </p:attrNameLst>
                                      </p:cBhvr>
                                      <p:to>
                                        <p:strVal val="visible"/>
                                      </p:to>
                                    </p:set>
                                    <p:animEffect transition="in" filter="fade">
                                      <p:cBhvr>
                                        <p:cTn id="29" dur="500"/>
                                        <p:tgtEl>
                                          <p:spTgt spid="54275">
                                            <p:txEl>
                                              <p:pRg st="4" end="4"/>
                                            </p:txEl>
                                          </p:spTgt>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54275">
                                            <p:txEl>
                                              <p:pRg st="5" end="5"/>
                                            </p:txEl>
                                          </p:spTgt>
                                        </p:tgtEl>
                                        <p:attrNameLst>
                                          <p:attrName>style.visibility</p:attrName>
                                        </p:attrNameLst>
                                      </p:cBhvr>
                                      <p:to>
                                        <p:strVal val="visible"/>
                                      </p:to>
                                    </p:set>
                                    <p:animEffect transition="in" filter="fade">
                                      <p:cBhvr>
                                        <p:cTn id="33" dur="500"/>
                                        <p:tgtEl>
                                          <p:spTgt spid="542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6D5280-70EB-9D5D-A759-D15D25B6E54A}"/>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D2C1A7C6-CBF9-0F27-FF83-37E3174A3013}"/>
              </a:ext>
            </a:extLst>
          </p:cNvPr>
          <p:cNvSpPr>
            <a:spLocks noGrp="1"/>
          </p:cNvSpPr>
          <p:nvPr>
            <p:ph idx="1"/>
          </p:nvPr>
        </p:nvSpPr>
        <p:spPr/>
        <p:txBody>
          <a:bodyPr/>
          <a:lstStyle/>
          <a:p>
            <a:pPr algn="just">
              <a:lnSpc>
                <a:spcPct val="150000"/>
              </a:lnSpc>
            </a:pPr>
            <a:r>
              <a:rPr lang="zh-CN" altLang="en-US" dirty="0"/>
              <a:t>对应概念模式的数据在</a:t>
            </a:r>
            <a:r>
              <a:rPr lang="en-US" altLang="zh-CN" dirty="0"/>
              <a:t>SQL</a:t>
            </a:r>
            <a:r>
              <a:rPr lang="zh-CN" altLang="en-US" dirty="0"/>
              <a:t>中被称为基本表</a:t>
            </a:r>
            <a:r>
              <a:rPr lang="en-US" altLang="zh-CN" dirty="0"/>
              <a:t>(Table)</a:t>
            </a:r>
          </a:p>
          <a:p>
            <a:pPr algn="just">
              <a:lnSpc>
                <a:spcPct val="150000"/>
              </a:lnSpc>
            </a:pPr>
            <a:r>
              <a:rPr lang="zh-CN" altLang="en-US" dirty="0"/>
              <a:t>对应外模式的数据称为视图</a:t>
            </a:r>
            <a:r>
              <a:rPr lang="en-US" altLang="zh-CN" dirty="0"/>
              <a:t>(View)</a:t>
            </a:r>
          </a:p>
          <a:p>
            <a:pPr algn="just">
              <a:lnSpc>
                <a:spcPct val="150000"/>
              </a:lnSpc>
            </a:pPr>
            <a:r>
              <a:rPr lang="zh-CN" altLang="en-US" dirty="0"/>
              <a:t>视图不仅包含外模式，</a:t>
            </a:r>
            <a:endParaRPr lang="en-US" altLang="zh-CN" dirty="0"/>
          </a:p>
          <a:p>
            <a:pPr algn="just">
              <a:lnSpc>
                <a:spcPct val="150000"/>
              </a:lnSpc>
            </a:pPr>
            <a:r>
              <a:rPr lang="zh-CN" altLang="en-US" dirty="0"/>
              <a:t>而且包含其</a:t>
            </a:r>
            <a:r>
              <a:rPr lang="en-US" altLang="zh-CN" dirty="0"/>
              <a:t>E-C</a:t>
            </a:r>
            <a:r>
              <a:rPr lang="zh-CN" altLang="en-US" dirty="0"/>
              <a:t>映像。</a:t>
            </a:r>
          </a:p>
        </p:txBody>
      </p:sp>
      <p:sp>
        <p:nvSpPr>
          <p:cNvPr id="4" name="内容占位符 3">
            <a:extLst>
              <a:ext uri="{FF2B5EF4-FFF2-40B4-BE49-F238E27FC236}">
                <a16:creationId xmlns:a16="http://schemas.microsoft.com/office/drawing/2014/main" id="{DF6B964A-B2AD-6F46-BC2E-E6D8254552AA}"/>
              </a:ext>
            </a:extLst>
          </p:cNvPr>
          <p:cNvSpPr>
            <a:spLocks noGrp="1"/>
          </p:cNvSpPr>
          <p:nvPr>
            <p:ph idx="13"/>
          </p:nvPr>
        </p:nvSpPr>
        <p:spPr/>
        <p:txBody>
          <a:bodyPr/>
          <a:lstStyle/>
          <a:p>
            <a:r>
              <a:rPr lang="zh-CN" altLang="en-US" dirty="0"/>
              <a:t>回顾：三级模式两层映像结构</a:t>
            </a:r>
          </a:p>
        </p:txBody>
      </p:sp>
      <p:pic>
        <p:nvPicPr>
          <p:cNvPr id="6" name="图片 5">
            <a:extLst>
              <a:ext uri="{FF2B5EF4-FFF2-40B4-BE49-F238E27FC236}">
                <a16:creationId xmlns:a16="http://schemas.microsoft.com/office/drawing/2014/main" id="{650BFFA3-E0EE-1AE2-9AC7-5C8001353C7F}"/>
              </a:ext>
            </a:extLst>
          </p:cNvPr>
          <p:cNvPicPr>
            <a:picLocks noChangeAspect="1"/>
          </p:cNvPicPr>
          <p:nvPr/>
        </p:nvPicPr>
        <p:blipFill>
          <a:blip r:embed="rId2">
            <a:extLst>
              <a:ext uri="{28A0092B-C50C-407E-A947-70E740481C1C}">
                <a14:useLocalDpi xmlns:a14="http://schemas.microsoft.com/office/drawing/2010/main" val="0"/>
              </a:ext>
            </a:extLst>
          </a:blip>
          <a:srcRect t="8467"/>
          <a:stretch/>
        </p:blipFill>
        <p:spPr>
          <a:xfrm>
            <a:off x="4063220" y="2798748"/>
            <a:ext cx="7343829" cy="3526645"/>
          </a:xfrm>
          <a:prstGeom prst="rect">
            <a:avLst/>
          </a:prstGeom>
        </p:spPr>
      </p:pic>
    </p:spTree>
    <p:extLst>
      <p:ext uri="{BB962C8B-B14F-4D97-AF65-F5344CB8AC3E}">
        <p14:creationId xmlns:p14="http://schemas.microsoft.com/office/powerpoint/2010/main" val="373412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37843-9FDE-9543-5C47-72EF553F4EAC}"/>
            </a:ext>
          </a:extLst>
        </p:cNvPr>
        <p:cNvGrpSpPr/>
        <p:nvPr/>
      </p:nvGrpSpPr>
      <p:grpSpPr>
        <a:xfrm>
          <a:off x="0" y="0"/>
          <a:ext cx="0" cy="0"/>
          <a:chOff x="0" y="0"/>
          <a:chExt cx="0" cy="0"/>
        </a:xfrm>
      </p:grpSpPr>
      <p:sp>
        <p:nvSpPr>
          <p:cNvPr id="54275" name="Rectangle 3">
            <a:extLst>
              <a:ext uri="{FF2B5EF4-FFF2-40B4-BE49-F238E27FC236}">
                <a16:creationId xmlns:a16="http://schemas.microsoft.com/office/drawing/2014/main" id="{73DE5EA5-5F6D-89B6-4FE1-8E3C5EBD1B4D}"/>
              </a:ext>
            </a:extLst>
          </p:cNvPr>
          <p:cNvSpPr>
            <a:spLocks noGrp="1" noChangeArrowheads="1"/>
          </p:cNvSpPr>
          <p:nvPr>
            <p:ph type="body" idx="4294967295"/>
          </p:nvPr>
        </p:nvSpPr>
        <p:spPr>
          <a:xfrm>
            <a:off x="682625" y="1753394"/>
            <a:ext cx="10896600" cy="3918645"/>
          </a:xfrm>
        </p:spPr>
        <p:txBody>
          <a:bodyPr>
            <a:noAutofit/>
          </a:bodyPr>
          <a:lstStyle/>
          <a:p>
            <a:pPr algn="just">
              <a:lnSpc>
                <a:spcPct val="150000"/>
              </a:lnSpc>
              <a:spcBef>
                <a:spcPts val="0"/>
              </a:spcBef>
            </a:pPr>
            <a:r>
              <a:rPr lang="zh-CN" altLang="en-US" spc="300" dirty="0">
                <a:solidFill>
                  <a:schemeClr val="tx1"/>
                </a:solidFill>
              </a:rPr>
              <a:t>并不是所有的视图都是可更新的</a:t>
            </a:r>
          </a:p>
          <a:p>
            <a:pPr algn="just">
              <a:lnSpc>
                <a:spcPct val="150000"/>
              </a:lnSpc>
              <a:spcBef>
                <a:spcPts val="0"/>
              </a:spcBef>
            </a:pPr>
            <a:r>
              <a:rPr lang="zh-CN" altLang="en-US" spc="300" dirty="0">
                <a:solidFill>
                  <a:srgbClr val="FF0000"/>
                </a:solidFill>
              </a:rPr>
              <a:t>视图</a:t>
            </a:r>
            <a:r>
              <a:rPr lang="en-US" altLang="zh-CN" i="1" spc="300" dirty="0" err="1">
                <a:solidFill>
                  <a:srgbClr val="FF0000"/>
                </a:solidFill>
              </a:rPr>
              <a:t>S_GradeAVG</a:t>
            </a:r>
            <a:r>
              <a:rPr lang="zh-CN" altLang="en-US" spc="300" dirty="0">
                <a:solidFill>
                  <a:srgbClr val="FF0000"/>
                </a:solidFill>
              </a:rPr>
              <a:t>是由学号和平均成绩两个属性列组成的，平均成绩是由</a:t>
            </a:r>
            <a:r>
              <a:rPr lang="en-US" altLang="zh-CN" i="1" spc="300" dirty="0">
                <a:solidFill>
                  <a:srgbClr val="FF0000"/>
                </a:solidFill>
              </a:rPr>
              <a:t>Student</a:t>
            </a:r>
            <a:r>
              <a:rPr lang="zh-CN" altLang="en-US" spc="300" dirty="0">
                <a:solidFill>
                  <a:srgbClr val="FF0000"/>
                </a:solidFill>
              </a:rPr>
              <a:t>表中对元组分组后计算平均值得来</a:t>
            </a:r>
            <a:endParaRPr lang="en-US" altLang="zh-CN" spc="300" dirty="0">
              <a:solidFill>
                <a:srgbClr val="FF0000"/>
              </a:solidFill>
            </a:endParaRPr>
          </a:p>
          <a:p>
            <a:pPr algn="just">
              <a:lnSpc>
                <a:spcPct val="150000"/>
              </a:lnSpc>
              <a:spcBef>
                <a:spcPts val="0"/>
              </a:spcBef>
            </a:pPr>
            <a:endParaRPr lang="en-US" altLang="zh-CN" spc="300" dirty="0">
              <a:solidFill>
                <a:srgbClr val="FF0000"/>
              </a:solidFill>
            </a:endParaRPr>
          </a:p>
          <a:p>
            <a:pPr algn="just">
              <a:lnSpc>
                <a:spcPct val="150000"/>
              </a:lnSpc>
              <a:spcBef>
                <a:spcPts val="0"/>
              </a:spcBef>
            </a:pPr>
            <a:endParaRPr lang="en-US" altLang="zh-CN" spc="300" dirty="0">
              <a:solidFill>
                <a:srgbClr val="FF0000"/>
              </a:solidFill>
            </a:endParaRPr>
          </a:p>
          <a:p>
            <a:pPr algn="just">
              <a:lnSpc>
                <a:spcPct val="150000"/>
              </a:lnSpc>
              <a:spcBef>
                <a:spcPts val="0"/>
              </a:spcBef>
            </a:pPr>
            <a:endParaRPr lang="en-US" altLang="zh-CN" spc="300" dirty="0">
              <a:solidFill>
                <a:srgbClr val="FF0000"/>
              </a:solidFill>
            </a:endParaRPr>
          </a:p>
          <a:p>
            <a:pPr algn="just">
              <a:lnSpc>
                <a:spcPct val="150000"/>
              </a:lnSpc>
              <a:spcBef>
                <a:spcPts val="0"/>
              </a:spcBef>
            </a:pPr>
            <a:endParaRPr lang="en-US" altLang="zh-CN" spc="300" dirty="0">
              <a:solidFill>
                <a:srgbClr val="FF0000"/>
              </a:solidFill>
            </a:endParaRPr>
          </a:p>
          <a:p>
            <a:pPr marL="0" indent="444500" algn="just">
              <a:lnSpc>
                <a:spcPct val="130000"/>
              </a:lnSpc>
              <a:spcBef>
                <a:spcPts val="0"/>
              </a:spcBef>
              <a:buNone/>
            </a:pPr>
            <a:r>
              <a:rPr lang="en-US" altLang="zh-CN" spc="300" dirty="0">
                <a:solidFill>
                  <a:srgbClr val="FF0000"/>
                </a:solidFill>
              </a:rPr>
              <a:t>                                              </a:t>
            </a:r>
            <a:endParaRPr lang="zh-CN" altLang="en-US" spc="300" dirty="0">
              <a:solidFill>
                <a:schemeClr val="tx1"/>
              </a:solidFill>
            </a:endParaRPr>
          </a:p>
        </p:txBody>
      </p:sp>
      <p:sp>
        <p:nvSpPr>
          <p:cNvPr id="2" name="标题 3">
            <a:extLst>
              <a:ext uri="{FF2B5EF4-FFF2-40B4-BE49-F238E27FC236}">
                <a16:creationId xmlns:a16="http://schemas.microsoft.com/office/drawing/2014/main" id="{16750E32-52D7-7F3F-63CD-4EB84929CED6}"/>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461EE5AD-673B-9B9A-1E22-18481A4003A0}"/>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3. </a:t>
            </a:r>
            <a:r>
              <a:rPr lang="zh-CN" altLang="en-US" dirty="0"/>
              <a:t>更新视图</a:t>
            </a:r>
          </a:p>
        </p:txBody>
      </p:sp>
      <p:sp>
        <p:nvSpPr>
          <p:cNvPr id="5" name="思想气泡: 云 4">
            <a:extLst>
              <a:ext uri="{FF2B5EF4-FFF2-40B4-BE49-F238E27FC236}">
                <a16:creationId xmlns:a16="http://schemas.microsoft.com/office/drawing/2014/main" id="{5A886A6C-B230-E332-E9FA-FBE003813EC1}"/>
              </a:ext>
            </a:extLst>
          </p:cNvPr>
          <p:cNvSpPr/>
          <p:nvPr/>
        </p:nvSpPr>
        <p:spPr>
          <a:xfrm>
            <a:off x="5413375" y="1058087"/>
            <a:ext cx="5791200" cy="1099245"/>
          </a:xfrm>
          <a:prstGeom prst="cloudCallout">
            <a:avLst>
              <a:gd name="adj1" fmla="val -50499"/>
              <a:gd name="adj2" fmla="val 46125"/>
            </a:avLst>
          </a:prstGeom>
        </p:spPr>
        <p:style>
          <a:lnRef idx="2">
            <a:schemeClr val="accent5"/>
          </a:lnRef>
          <a:fillRef idx="1">
            <a:schemeClr val="lt1"/>
          </a:fillRef>
          <a:effectRef idx="0">
            <a:schemeClr val="accent5"/>
          </a:effectRef>
          <a:fontRef idx="minor">
            <a:schemeClr val="dk1"/>
          </a:fontRef>
        </p:style>
        <p:txBody>
          <a:bodyPr rtlCol="0" anchor="ctr"/>
          <a:lstStyle/>
          <a:p>
            <a:pPr algn="just">
              <a:lnSpc>
                <a:spcPct val="150000"/>
              </a:lnSpc>
            </a:pPr>
            <a:r>
              <a:rPr lang="zh-CN" altLang="en-US" sz="2000" dirty="0"/>
              <a:t>有些视图的更新不能唯一地有意义地转换成对相应基本表的更新。</a:t>
            </a:r>
          </a:p>
        </p:txBody>
      </p:sp>
      <p:pic>
        <p:nvPicPr>
          <p:cNvPr id="7" name="图片 6">
            <a:extLst>
              <a:ext uri="{FF2B5EF4-FFF2-40B4-BE49-F238E27FC236}">
                <a16:creationId xmlns:a16="http://schemas.microsoft.com/office/drawing/2014/main" id="{F64B0104-1D9B-C463-03D9-D67B26965B67}"/>
              </a:ext>
            </a:extLst>
          </p:cNvPr>
          <p:cNvPicPr>
            <a:picLocks noChangeAspect="1"/>
          </p:cNvPicPr>
          <p:nvPr/>
        </p:nvPicPr>
        <p:blipFill>
          <a:blip r:embed="rId2"/>
          <a:stretch>
            <a:fillRect/>
          </a:stretch>
        </p:blipFill>
        <p:spPr>
          <a:xfrm>
            <a:off x="1298575" y="3273400"/>
            <a:ext cx="3977179" cy="1517678"/>
          </a:xfrm>
          <a:prstGeom prst="rect">
            <a:avLst/>
          </a:prstGeom>
          <a:ln>
            <a:solidFill>
              <a:schemeClr val="accent1"/>
            </a:solidFill>
          </a:ln>
        </p:spPr>
      </p:pic>
      <p:sp>
        <p:nvSpPr>
          <p:cNvPr id="8" name="对话气泡: 圆角矩形 7">
            <a:extLst>
              <a:ext uri="{FF2B5EF4-FFF2-40B4-BE49-F238E27FC236}">
                <a16:creationId xmlns:a16="http://schemas.microsoft.com/office/drawing/2014/main" id="{8F89ACE8-F778-9D6E-31AB-10FEA00FBB1E}"/>
              </a:ext>
            </a:extLst>
          </p:cNvPr>
          <p:cNvSpPr/>
          <p:nvPr/>
        </p:nvSpPr>
        <p:spPr>
          <a:xfrm>
            <a:off x="1298575" y="5027285"/>
            <a:ext cx="3473450" cy="1517678"/>
          </a:xfrm>
          <a:prstGeom prst="wedgeRoundRectCallout">
            <a:avLst>
              <a:gd name="adj1" fmla="val -34666"/>
              <a:gd name="adj2" fmla="val -4374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just">
              <a:lnSpc>
                <a:spcPct val="150000"/>
              </a:lnSpc>
            </a:pPr>
            <a:r>
              <a:rPr lang="zh-CN" altLang="en-US" sz="2000" dirty="0"/>
              <a:t>如果想把视图</a:t>
            </a:r>
            <a:r>
              <a:rPr lang="en-US" altLang="zh-CN" sz="2000" i="1" dirty="0" err="1"/>
              <a:t>S_GradeAVG</a:t>
            </a:r>
            <a:r>
              <a:rPr lang="zh-CN" altLang="en-US" sz="2000" dirty="0"/>
              <a:t>中学号为“</a:t>
            </a:r>
            <a:r>
              <a:rPr lang="en-US" altLang="zh-CN" sz="2000" i="1" dirty="0"/>
              <a:t>20180001</a:t>
            </a:r>
            <a:r>
              <a:rPr lang="en-US" altLang="zh-CN" sz="2000" dirty="0"/>
              <a:t>”</a:t>
            </a:r>
            <a:r>
              <a:rPr lang="zh-CN" altLang="en-US" sz="2000" dirty="0"/>
              <a:t>学生的平均成绩改成</a:t>
            </a:r>
            <a:r>
              <a:rPr lang="en-US" altLang="zh-CN" sz="2000" dirty="0"/>
              <a:t>90</a:t>
            </a:r>
            <a:r>
              <a:rPr lang="zh-CN" altLang="en-US" sz="2000" dirty="0"/>
              <a:t>分</a:t>
            </a:r>
          </a:p>
        </p:txBody>
      </p:sp>
      <p:sp>
        <p:nvSpPr>
          <p:cNvPr id="9" name="思想气泡: 云 8">
            <a:extLst>
              <a:ext uri="{FF2B5EF4-FFF2-40B4-BE49-F238E27FC236}">
                <a16:creationId xmlns:a16="http://schemas.microsoft.com/office/drawing/2014/main" id="{3E1C923F-394E-50C0-A414-DF464A364A2D}"/>
              </a:ext>
            </a:extLst>
          </p:cNvPr>
          <p:cNvSpPr/>
          <p:nvPr/>
        </p:nvSpPr>
        <p:spPr>
          <a:xfrm>
            <a:off x="5706497" y="2896395"/>
            <a:ext cx="5791200" cy="1923308"/>
          </a:xfrm>
          <a:prstGeom prst="cloudCallout">
            <a:avLst>
              <a:gd name="adj1" fmla="val -38691"/>
              <a:gd name="adj2" fmla="val 57447"/>
            </a:avLst>
          </a:prstGeom>
        </p:spPr>
        <p:style>
          <a:lnRef idx="2">
            <a:schemeClr val="accent5"/>
          </a:lnRef>
          <a:fillRef idx="1">
            <a:schemeClr val="lt1"/>
          </a:fillRef>
          <a:effectRef idx="0">
            <a:schemeClr val="accent5"/>
          </a:effectRef>
          <a:fontRef idx="minor">
            <a:schemeClr val="dk1"/>
          </a:fontRef>
        </p:style>
        <p:txBody>
          <a:bodyPr rtlCol="0" anchor="ctr"/>
          <a:lstStyle/>
          <a:p>
            <a:pPr algn="just">
              <a:lnSpc>
                <a:spcPct val="130000"/>
              </a:lnSpc>
            </a:pPr>
            <a:r>
              <a:rPr lang="zh-CN" altLang="en-US" sz="2000" dirty="0"/>
              <a:t>对视图的更新是无法转换成对基本表</a:t>
            </a:r>
            <a:r>
              <a:rPr lang="en-US" altLang="zh-CN" sz="2000" dirty="0"/>
              <a:t>SC</a:t>
            </a:r>
            <a:r>
              <a:rPr lang="zh-CN" altLang="en-US" sz="2000" dirty="0"/>
              <a:t>的更新，因为系统无法修改各科成绩，使</a:t>
            </a:r>
            <a:r>
              <a:rPr lang="en-US" altLang="zh-CN" sz="2000" dirty="0"/>
              <a:t>20180001</a:t>
            </a:r>
            <a:r>
              <a:rPr lang="zh-CN" altLang="en-US" sz="2000" dirty="0"/>
              <a:t>学生平均成绩成为</a:t>
            </a:r>
            <a:r>
              <a:rPr lang="en-US" altLang="zh-CN" sz="2000" dirty="0"/>
              <a:t>90</a:t>
            </a:r>
            <a:endParaRPr lang="zh-CN" altLang="en-US" sz="2000" dirty="0"/>
          </a:p>
        </p:txBody>
      </p:sp>
      <p:pic>
        <p:nvPicPr>
          <p:cNvPr id="11" name="图片 10">
            <a:extLst>
              <a:ext uri="{FF2B5EF4-FFF2-40B4-BE49-F238E27FC236}">
                <a16:creationId xmlns:a16="http://schemas.microsoft.com/office/drawing/2014/main" id="{9CACAAFC-7ED4-579B-6E55-FF17F8D38FD2}"/>
              </a:ext>
            </a:extLst>
          </p:cNvPr>
          <p:cNvPicPr>
            <a:picLocks noChangeAspect="1"/>
          </p:cNvPicPr>
          <p:nvPr/>
        </p:nvPicPr>
        <p:blipFill>
          <a:blip r:embed="rId3"/>
          <a:stretch>
            <a:fillRect/>
          </a:stretch>
        </p:blipFill>
        <p:spPr>
          <a:xfrm>
            <a:off x="5808050" y="5269572"/>
            <a:ext cx="3236554" cy="1153489"/>
          </a:xfrm>
          <a:prstGeom prst="rect">
            <a:avLst/>
          </a:prstGeom>
          <a:ln>
            <a:solidFill>
              <a:schemeClr val="accent1"/>
            </a:solidFill>
          </a:ln>
        </p:spPr>
      </p:pic>
      <p:sp>
        <p:nvSpPr>
          <p:cNvPr id="12" name="箭头: 右 11">
            <a:extLst>
              <a:ext uri="{FF2B5EF4-FFF2-40B4-BE49-F238E27FC236}">
                <a16:creationId xmlns:a16="http://schemas.microsoft.com/office/drawing/2014/main" id="{5CDC87BF-1FC1-1114-2BA1-7C8BDBD25CBF}"/>
              </a:ext>
            </a:extLst>
          </p:cNvPr>
          <p:cNvSpPr/>
          <p:nvPr/>
        </p:nvSpPr>
        <p:spPr>
          <a:xfrm>
            <a:off x="5009054" y="5672039"/>
            <a:ext cx="533400" cy="3485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467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fade">
                                      <p:cBhvr>
                                        <p:cTn id="7" dur="500"/>
                                        <p:tgtEl>
                                          <p:spTgt spid="5427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4275">
                                            <p:txEl>
                                              <p:pRg st="1" end="1"/>
                                            </p:txEl>
                                          </p:spTgt>
                                        </p:tgtEl>
                                        <p:attrNameLst>
                                          <p:attrName>style.visibility</p:attrName>
                                        </p:attrNameLst>
                                      </p:cBhvr>
                                      <p:to>
                                        <p:strVal val="visible"/>
                                      </p:to>
                                    </p:set>
                                    <p:animEffect transition="in" filter="fade">
                                      <p:cBhvr>
                                        <p:cTn id="16" dur="500"/>
                                        <p:tgtEl>
                                          <p:spTgt spid="54275">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4275">
                                            <p:txEl>
                                              <p:pRg st="6" end="6"/>
                                            </p:txEl>
                                          </p:spTgt>
                                        </p:tgtEl>
                                        <p:attrNameLst>
                                          <p:attrName>style.visibility</p:attrName>
                                        </p:attrNameLst>
                                      </p:cBhvr>
                                      <p:to>
                                        <p:strVal val="visible"/>
                                      </p:to>
                                    </p:set>
                                    <p:animEffect transition="in" filter="fade">
                                      <p:cBhvr>
                                        <p:cTn id="25" dur="500"/>
                                        <p:tgtEl>
                                          <p:spTgt spid="54275">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E6347-D16B-1E93-0DAF-7E4C4CA03F8E}"/>
            </a:ext>
          </a:extLst>
        </p:cNvPr>
        <p:cNvGrpSpPr/>
        <p:nvPr/>
      </p:nvGrpSpPr>
      <p:grpSpPr>
        <a:xfrm>
          <a:off x="0" y="0"/>
          <a:ext cx="0" cy="0"/>
          <a:chOff x="0" y="0"/>
          <a:chExt cx="0" cy="0"/>
        </a:xfrm>
      </p:grpSpPr>
      <p:sp>
        <p:nvSpPr>
          <p:cNvPr id="54275" name="Rectangle 3">
            <a:extLst>
              <a:ext uri="{FF2B5EF4-FFF2-40B4-BE49-F238E27FC236}">
                <a16:creationId xmlns:a16="http://schemas.microsoft.com/office/drawing/2014/main" id="{90B6AC94-A84E-358D-9A73-4EC0BC0CA6A7}"/>
              </a:ext>
            </a:extLst>
          </p:cNvPr>
          <p:cNvSpPr>
            <a:spLocks noGrp="1" noChangeArrowheads="1"/>
          </p:cNvSpPr>
          <p:nvPr>
            <p:ph type="body" idx="4294967295"/>
          </p:nvPr>
        </p:nvSpPr>
        <p:spPr>
          <a:xfrm>
            <a:off x="682625" y="1753394"/>
            <a:ext cx="10896600" cy="3918645"/>
          </a:xfrm>
        </p:spPr>
        <p:txBody>
          <a:bodyPr>
            <a:noAutofit/>
          </a:bodyPr>
          <a:lstStyle/>
          <a:p>
            <a:pPr algn="just">
              <a:lnSpc>
                <a:spcPct val="150000"/>
              </a:lnSpc>
              <a:spcBef>
                <a:spcPts val="0"/>
              </a:spcBef>
            </a:pPr>
            <a:r>
              <a:rPr lang="zh-CN" altLang="en-US" spc="300" dirty="0">
                <a:solidFill>
                  <a:schemeClr val="tx1"/>
                </a:solidFill>
              </a:rPr>
              <a:t>并不是所有的视图都是可更新的</a:t>
            </a:r>
            <a:endParaRPr lang="en-US" altLang="zh-CN" spc="300" dirty="0">
              <a:solidFill>
                <a:schemeClr val="tx1"/>
              </a:solidFill>
            </a:endParaRPr>
          </a:p>
          <a:p>
            <a:pPr algn="just">
              <a:lnSpc>
                <a:spcPct val="150000"/>
              </a:lnSpc>
              <a:spcBef>
                <a:spcPts val="0"/>
              </a:spcBef>
            </a:pPr>
            <a:r>
              <a:rPr lang="zh-CN" altLang="en-US" spc="300" dirty="0">
                <a:solidFill>
                  <a:schemeClr val="tx1"/>
                </a:solidFill>
              </a:rPr>
              <a:t>一般地，</a:t>
            </a:r>
            <a:r>
              <a:rPr lang="zh-CN" altLang="en-US" spc="300" dirty="0">
                <a:solidFill>
                  <a:srgbClr val="FF0000"/>
                </a:solidFill>
              </a:rPr>
              <a:t>行列子集视图</a:t>
            </a:r>
            <a:r>
              <a:rPr lang="zh-CN" altLang="en-US" spc="300" dirty="0">
                <a:solidFill>
                  <a:schemeClr val="tx1"/>
                </a:solidFill>
              </a:rPr>
              <a:t>是可更新的</a:t>
            </a:r>
          </a:p>
          <a:p>
            <a:pPr algn="just">
              <a:lnSpc>
                <a:spcPct val="150000"/>
              </a:lnSpc>
              <a:spcBef>
                <a:spcPts val="0"/>
              </a:spcBef>
            </a:pPr>
            <a:r>
              <a:rPr lang="zh-CN" altLang="en-US" spc="300" dirty="0">
                <a:solidFill>
                  <a:schemeClr val="tx1"/>
                </a:solidFill>
              </a:rPr>
              <a:t>除行列子集视图外，有些视图理论上是可更新的，还有些视图从理论上就是不可更新的</a:t>
            </a:r>
          </a:p>
          <a:p>
            <a:pPr algn="just">
              <a:lnSpc>
                <a:spcPct val="150000"/>
              </a:lnSpc>
              <a:spcBef>
                <a:spcPts val="0"/>
              </a:spcBef>
            </a:pPr>
            <a:r>
              <a:rPr lang="zh-CN" altLang="en-US" spc="300" dirty="0">
                <a:solidFill>
                  <a:srgbClr val="FF0000"/>
                </a:solidFill>
              </a:rPr>
              <a:t>不可更新</a:t>
            </a:r>
            <a:r>
              <a:rPr lang="zh-CN" altLang="en-US" spc="300" dirty="0">
                <a:solidFill>
                  <a:schemeClr val="tx1"/>
                </a:solidFill>
              </a:rPr>
              <a:t>的视图与</a:t>
            </a:r>
            <a:r>
              <a:rPr lang="zh-CN" altLang="en-US" spc="300" dirty="0">
                <a:solidFill>
                  <a:srgbClr val="FF0000"/>
                </a:solidFill>
              </a:rPr>
              <a:t>不允许更新</a:t>
            </a:r>
            <a:r>
              <a:rPr lang="zh-CN" altLang="en-US" spc="300" dirty="0">
                <a:solidFill>
                  <a:schemeClr val="tx1"/>
                </a:solidFill>
              </a:rPr>
              <a:t>的视图不同</a:t>
            </a:r>
          </a:p>
          <a:p>
            <a:pPr marL="898525" indent="-454025" algn="just">
              <a:lnSpc>
                <a:spcPct val="150000"/>
              </a:lnSpc>
              <a:spcBef>
                <a:spcPts val="0"/>
              </a:spcBef>
              <a:buFont typeface="Wingdings" panose="05000000000000000000" pitchFamily="2" charset="2"/>
              <a:buChar char="Ø"/>
            </a:pPr>
            <a:r>
              <a:rPr lang="zh-CN" altLang="en-US" spc="300" dirty="0">
                <a:solidFill>
                  <a:schemeClr val="tx1"/>
                </a:solidFill>
              </a:rPr>
              <a:t>前者指理论上已证明是不可更新视图</a:t>
            </a:r>
          </a:p>
          <a:p>
            <a:pPr marL="898525" indent="-454025" algn="just">
              <a:lnSpc>
                <a:spcPct val="150000"/>
              </a:lnSpc>
              <a:spcBef>
                <a:spcPts val="0"/>
              </a:spcBef>
              <a:buFont typeface="Wingdings" panose="05000000000000000000" pitchFamily="2" charset="2"/>
              <a:buChar char="Ø"/>
            </a:pPr>
            <a:r>
              <a:rPr lang="zh-CN" altLang="en-US" spc="300" dirty="0">
                <a:solidFill>
                  <a:schemeClr val="tx1"/>
                </a:solidFill>
              </a:rPr>
              <a:t>后者指实际系统中不支持其更新，但它本身有可能是可更新的视图</a:t>
            </a:r>
          </a:p>
          <a:p>
            <a:pPr algn="just">
              <a:lnSpc>
                <a:spcPct val="150000"/>
              </a:lnSpc>
              <a:spcBef>
                <a:spcPts val="0"/>
              </a:spcBef>
            </a:pPr>
            <a:endParaRPr lang="zh-CN" altLang="en-US" spc="300" dirty="0">
              <a:solidFill>
                <a:schemeClr val="tx1"/>
              </a:solidFill>
            </a:endParaRPr>
          </a:p>
        </p:txBody>
      </p:sp>
      <p:sp>
        <p:nvSpPr>
          <p:cNvPr id="2" name="标题 3">
            <a:extLst>
              <a:ext uri="{FF2B5EF4-FFF2-40B4-BE49-F238E27FC236}">
                <a16:creationId xmlns:a16="http://schemas.microsoft.com/office/drawing/2014/main" id="{062C4622-3683-6EEC-B1E6-DE5FAB13BD86}"/>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B496675D-179D-87E9-7B8C-AD1B9557EE67}"/>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3. </a:t>
            </a:r>
            <a:r>
              <a:rPr lang="zh-CN" altLang="en-US" dirty="0"/>
              <a:t>更新视图</a:t>
            </a:r>
          </a:p>
        </p:txBody>
      </p:sp>
    </p:spTree>
    <p:extLst>
      <p:ext uri="{BB962C8B-B14F-4D97-AF65-F5344CB8AC3E}">
        <p14:creationId xmlns:p14="http://schemas.microsoft.com/office/powerpoint/2010/main" val="137109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275">
                                            <p:txEl>
                                              <p:pRg st="1" end="1"/>
                                            </p:txEl>
                                          </p:spTgt>
                                        </p:tgtEl>
                                        <p:attrNameLst>
                                          <p:attrName>style.visibility</p:attrName>
                                        </p:attrNameLst>
                                      </p:cBhvr>
                                      <p:to>
                                        <p:strVal val="visible"/>
                                      </p:to>
                                    </p:set>
                                    <p:animEffect transition="in" filter="fade">
                                      <p:cBhvr>
                                        <p:cTn id="7" dur="500"/>
                                        <p:tgtEl>
                                          <p:spTgt spid="542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275">
                                            <p:txEl>
                                              <p:pRg st="2" end="2"/>
                                            </p:txEl>
                                          </p:spTgt>
                                        </p:tgtEl>
                                        <p:attrNameLst>
                                          <p:attrName>style.visibility</p:attrName>
                                        </p:attrNameLst>
                                      </p:cBhvr>
                                      <p:to>
                                        <p:strVal val="visible"/>
                                      </p:to>
                                    </p:set>
                                    <p:animEffect transition="in" filter="fade">
                                      <p:cBhvr>
                                        <p:cTn id="12" dur="500"/>
                                        <p:tgtEl>
                                          <p:spTgt spid="5427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275">
                                            <p:txEl>
                                              <p:pRg st="3" end="3"/>
                                            </p:txEl>
                                          </p:spTgt>
                                        </p:tgtEl>
                                        <p:attrNameLst>
                                          <p:attrName>style.visibility</p:attrName>
                                        </p:attrNameLst>
                                      </p:cBhvr>
                                      <p:to>
                                        <p:strVal val="visible"/>
                                      </p:to>
                                    </p:set>
                                    <p:animEffect transition="in" filter="fade">
                                      <p:cBhvr>
                                        <p:cTn id="17" dur="500"/>
                                        <p:tgtEl>
                                          <p:spTgt spid="5427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275">
                                            <p:txEl>
                                              <p:pRg st="4" end="4"/>
                                            </p:txEl>
                                          </p:spTgt>
                                        </p:tgtEl>
                                        <p:attrNameLst>
                                          <p:attrName>style.visibility</p:attrName>
                                        </p:attrNameLst>
                                      </p:cBhvr>
                                      <p:to>
                                        <p:strVal val="visible"/>
                                      </p:to>
                                    </p:set>
                                    <p:animEffect transition="in" filter="fade">
                                      <p:cBhvr>
                                        <p:cTn id="22" dur="500"/>
                                        <p:tgtEl>
                                          <p:spTgt spid="5427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275">
                                            <p:txEl>
                                              <p:pRg st="5" end="5"/>
                                            </p:txEl>
                                          </p:spTgt>
                                        </p:tgtEl>
                                        <p:attrNameLst>
                                          <p:attrName>style.visibility</p:attrName>
                                        </p:attrNameLst>
                                      </p:cBhvr>
                                      <p:to>
                                        <p:strVal val="visible"/>
                                      </p:to>
                                    </p:set>
                                    <p:animEffect transition="in" filter="fade">
                                      <p:cBhvr>
                                        <p:cTn id="27" dur="500"/>
                                        <p:tgtEl>
                                          <p:spTgt spid="542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72D16-57D0-5D60-358A-2AD52972F2FB}"/>
            </a:ext>
          </a:extLst>
        </p:cNvPr>
        <p:cNvGrpSpPr/>
        <p:nvPr/>
      </p:nvGrpSpPr>
      <p:grpSpPr>
        <a:xfrm>
          <a:off x="0" y="0"/>
          <a:ext cx="0" cy="0"/>
          <a:chOff x="0" y="0"/>
          <a:chExt cx="0" cy="0"/>
        </a:xfrm>
      </p:grpSpPr>
      <p:sp>
        <p:nvSpPr>
          <p:cNvPr id="2" name="标题 3">
            <a:extLst>
              <a:ext uri="{FF2B5EF4-FFF2-40B4-BE49-F238E27FC236}">
                <a16:creationId xmlns:a16="http://schemas.microsoft.com/office/drawing/2014/main" id="{A0DF17D8-AC01-1DB4-3021-F3855E245DCC}"/>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C11D3B68-DE4F-980A-9098-5DE2CA8DDBEF}"/>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4. </a:t>
            </a:r>
            <a:r>
              <a:rPr lang="zh-CN" altLang="en-US" dirty="0"/>
              <a:t>视图的作用</a:t>
            </a:r>
          </a:p>
        </p:txBody>
      </p:sp>
      <p:sp>
        <p:nvSpPr>
          <p:cNvPr id="4" name="Freeform 16">
            <a:extLst>
              <a:ext uri="{FF2B5EF4-FFF2-40B4-BE49-F238E27FC236}">
                <a16:creationId xmlns:a16="http://schemas.microsoft.com/office/drawing/2014/main" id="{D0EDB898-C61B-010A-BF95-4E3B67C585F8}"/>
              </a:ext>
            </a:extLst>
          </p:cNvPr>
          <p:cNvSpPr/>
          <p:nvPr/>
        </p:nvSpPr>
        <p:spPr bwMode="auto">
          <a:xfrm rot="19803827">
            <a:off x="5980928" y="1475854"/>
            <a:ext cx="1479805" cy="1699592"/>
          </a:xfrm>
          <a:custGeom>
            <a:avLst/>
            <a:gdLst/>
            <a:ahLst/>
            <a:cxnLst>
              <a:cxn ang="0">
                <a:pos x="90" y="42"/>
              </a:cxn>
              <a:cxn ang="0">
                <a:pos x="16" y="171"/>
              </a:cxn>
              <a:cxn ang="0">
                <a:pos x="15" y="174"/>
              </a:cxn>
              <a:cxn ang="0">
                <a:pos x="4" y="267"/>
              </a:cxn>
              <a:cxn ang="0">
                <a:pos x="40" y="375"/>
              </a:cxn>
              <a:cxn ang="0">
                <a:pos x="44" y="375"/>
              </a:cxn>
              <a:cxn ang="0">
                <a:pos x="112" y="379"/>
              </a:cxn>
              <a:cxn ang="0">
                <a:pos x="149" y="332"/>
              </a:cxn>
              <a:cxn ang="0">
                <a:pos x="149" y="331"/>
              </a:cxn>
              <a:cxn ang="0">
                <a:pos x="148" y="330"/>
              </a:cxn>
              <a:cxn ang="0">
                <a:pos x="131" y="312"/>
              </a:cxn>
              <a:cxn ang="0">
                <a:pos x="134" y="301"/>
              </a:cxn>
              <a:cxn ang="0">
                <a:pos x="145" y="304"/>
              </a:cxn>
              <a:cxn ang="0">
                <a:pos x="192" y="323"/>
              </a:cxn>
              <a:cxn ang="0">
                <a:pos x="202" y="327"/>
              </a:cxn>
              <a:cxn ang="0">
                <a:pos x="197" y="337"/>
              </a:cxn>
              <a:cxn ang="0">
                <a:pos x="171" y="340"/>
              </a:cxn>
              <a:cxn ang="0">
                <a:pos x="137" y="391"/>
              </a:cxn>
              <a:cxn ang="0">
                <a:pos x="254" y="416"/>
              </a:cxn>
              <a:cxn ang="0">
                <a:pos x="319" y="366"/>
              </a:cxn>
              <a:cxn ang="0">
                <a:pos x="320" y="365"/>
              </a:cxn>
              <a:cxn ang="0">
                <a:pos x="312" y="237"/>
              </a:cxn>
              <a:cxn ang="0">
                <a:pos x="306" y="232"/>
              </a:cxn>
              <a:cxn ang="0">
                <a:pos x="307" y="226"/>
              </a:cxn>
              <a:cxn ang="0">
                <a:pos x="247" y="115"/>
              </a:cxn>
              <a:cxn ang="0">
                <a:pos x="227" y="149"/>
              </a:cxn>
              <a:cxn ang="0">
                <a:pos x="180" y="179"/>
              </a:cxn>
              <a:cxn ang="0">
                <a:pos x="108" y="171"/>
              </a:cxn>
              <a:cxn ang="0">
                <a:pos x="106" y="171"/>
              </a:cxn>
              <a:cxn ang="0">
                <a:pos x="104" y="169"/>
              </a:cxn>
              <a:cxn ang="0">
                <a:pos x="85" y="182"/>
              </a:cxn>
              <a:cxn ang="0">
                <a:pos x="78" y="181"/>
              </a:cxn>
              <a:cxn ang="0">
                <a:pos x="75" y="178"/>
              </a:cxn>
              <a:cxn ang="0">
                <a:pos x="79" y="168"/>
              </a:cxn>
              <a:cxn ang="0">
                <a:pos x="106" y="126"/>
              </a:cxn>
              <a:cxn ang="0">
                <a:pos x="114" y="118"/>
              </a:cxn>
              <a:cxn ang="0">
                <a:pos x="122" y="125"/>
              </a:cxn>
              <a:cxn ang="0">
                <a:pos x="118" y="150"/>
              </a:cxn>
              <a:cxn ang="0">
                <a:pos x="210" y="134"/>
              </a:cxn>
              <a:cxn ang="0">
                <a:pos x="229" y="96"/>
              </a:cxn>
              <a:cxn ang="0">
                <a:pos x="192" y="14"/>
              </a:cxn>
              <a:cxn ang="0">
                <a:pos x="164" y="4"/>
              </a:cxn>
              <a:cxn ang="0">
                <a:pos x="110" y="18"/>
              </a:cxn>
              <a:cxn ang="0">
                <a:pos x="90" y="42"/>
              </a:cxn>
            </a:cxnLst>
            <a:rect l="0" t="0" r="r" b="b"/>
            <a:pathLst>
              <a:path w="372" h="428">
                <a:moveTo>
                  <a:pt x="90" y="42"/>
                </a:moveTo>
                <a:cubicBezTo>
                  <a:pt x="16" y="171"/>
                  <a:pt x="16" y="171"/>
                  <a:pt x="16" y="171"/>
                </a:cubicBezTo>
                <a:cubicBezTo>
                  <a:pt x="16" y="172"/>
                  <a:pt x="16" y="173"/>
                  <a:pt x="15" y="174"/>
                </a:cubicBezTo>
                <a:cubicBezTo>
                  <a:pt x="15" y="175"/>
                  <a:pt x="0" y="215"/>
                  <a:pt x="4" y="267"/>
                </a:cubicBezTo>
                <a:cubicBezTo>
                  <a:pt x="6" y="307"/>
                  <a:pt x="19" y="343"/>
                  <a:pt x="40" y="375"/>
                </a:cubicBezTo>
                <a:cubicBezTo>
                  <a:pt x="42" y="375"/>
                  <a:pt x="43" y="375"/>
                  <a:pt x="44" y="375"/>
                </a:cubicBezTo>
                <a:cubicBezTo>
                  <a:pt x="71" y="387"/>
                  <a:pt x="93" y="388"/>
                  <a:pt x="112" y="379"/>
                </a:cubicBezTo>
                <a:cubicBezTo>
                  <a:pt x="139" y="366"/>
                  <a:pt x="149" y="333"/>
                  <a:pt x="149" y="332"/>
                </a:cubicBezTo>
                <a:cubicBezTo>
                  <a:pt x="149" y="332"/>
                  <a:pt x="149" y="332"/>
                  <a:pt x="149" y="331"/>
                </a:cubicBezTo>
                <a:cubicBezTo>
                  <a:pt x="149" y="331"/>
                  <a:pt x="148" y="331"/>
                  <a:pt x="148" y="330"/>
                </a:cubicBezTo>
                <a:cubicBezTo>
                  <a:pt x="137" y="322"/>
                  <a:pt x="131" y="312"/>
                  <a:pt x="131" y="312"/>
                </a:cubicBezTo>
                <a:cubicBezTo>
                  <a:pt x="129" y="308"/>
                  <a:pt x="130" y="303"/>
                  <a:pt x="134" y="301"/>
                </a:cubicBezTo>
                <a:cubicBezTo>
                  <a:pt x="138" y="299"/>
                  <a:pt x="142" y="300"/>
                  <a:pt x="145" y="304"/>
                </a:cubicBezTo>
                <a:cubicBezTo>
                  <a:pt x="145" y="305"/>
                  <a:pt x="162" y="334"/>
                  <a:pt x="192" y="323"/>
                </a:cubicBezTo>
                <a:cubicBezTo>
                  <a:pt x="196" y="321"/>
                  <a:pt x="200" y="323"/>
                  <a:pt x="202" y="327"/>
                </a:cubicBezTo>
                <a:cubicBezTo>
                  <a:pt x="203" y="331"/>
                  <a:pt x="201" y="336"/>
                  <a:pt x="197" y="337"/>
                </a:cubicBezTo>
                <a:cubicBezTo>
                  <a:pt x="188" y="341"/>
                  <a:pt x="179" y="342"/>
                  <a:pt x="171" y="340"/>
                </a:cubicBezTo>
                <a:cubicBezTo>
                  <a:pt x="168" y="348"/>
                  <a:pt x="159" y="373"/>
                  <a:pt x="137" y="391"/>
                </a:cubicBezTo>
                <a:cubicBezTo>
                  <a:pt x="171" y="421"/>
                  <a:pt x="223" y="428"/>
                  <a:pt x="254" y="416"/>
                </a:cubicBezTo>
                <a:cubicBezTo>
                  <a:pt x="298" y="400"/>
                  <a:pt x="319" y="366"/>
                  <a:pt x="319" y="366"/>
                </a:cubicBezTo>
                <a:cubicBezTo>
                  <a:pt x="320" y="365"/>
                  <a:pt x="320" y="365"/>
                  <a:pt x="320" y="365"/>
                </a:cubicBezTo>
                <a:cubicBezTo>
                  <a:pt x="372" y="283"/>
                  <a:pt x="314" y="238"/>
                  <a:pt x="312" y="237"/>
                </a:cubicBezTo>
                <a:cubicBezTo>
                  <a:pt x="306" y="232"/>
                  <a:pt x="306" y="232"/>
                  <a:pt x="306" y="232"/>
                </a:cubicBezTo>
                <a:cubicBezTo>
                  <a:pt x="307" y="226"/>
                  <a:pt x="307" y="226"/>
                  <a:pt x="307" y="226"/>
                </a:cubicBezTo>
                <a:cubicBezTo>
                  <a:pt x="316" y="167"/>
                  <a:pt x="272" y="131"/>
                  <a:pt x="247" y="115"/>
                </a:cubicBezTo>
                <a:cubicBezTo>
                  <a:pt x="244" y="125"/>
                  <a:pt x="237" y="137"/>
                  <a:pt x="227" y="149"/>
                </a:cubicBezTo>
                <a:cubicBezTo>
                  <a:pt x="214" y="164"/>
                  <a:pt x="198" y="174"/>
                  <a:pt x="180" y="179"/>
                </a:cubicBezTo>
                <a:cubicBezTo>
                  <a:pt x="158" y="185"/>
                  <a:pt x="133" y="182"/>
                  <a:pt x="108" y="171"/>
                </a:cubicBezTo>
                <a:cubicBezTo>
                  <a:pt x="107" y="171"/>
                  <a:pt x="107" y="171"/>
                  <a:pt x="106" y="171"/>
                </a:cubicBezTo>
                <a:cubicBezTo>
                  <a:pt x="106" y="170"/>
                  <a:pt x="105" y="170"/>
                  <a:pt x="104" y="169"/>
                </a:cubicBezTo>
                <a:cubicBezTo>
                  <a:pt x="95" y="178"/>
                  <a:pt x="86" y="182"/>
                  <a:pt x="85" y="182"/>
                </a:cubicBezTo>
                <a:cubicBezTo>
                  <a:pt x="83" y="183"/>
                  <a:pt x="81" y="183"/>
                  <a:pt x="78" y="181"/>
                </a:cubicBezTo>
                <a:cubicBezTo>
                  <a:pt x="77" y="181"/>
                  <a:pt x="76" y="179"/>
                  <a:pt x="75" y="178"/>
                </a:cubicBezTo>
                <a:cubicBezTo>
                  <a:pt x="74" y="174"/>
                  <a:pt x="75" y="169"/>
                  <a:pt x="79" y="168"/>
                </a:cubicBezTo>
                <a:cubicBezTo>
                  <a:pt x="81" y="167"/>
                  <a:pt x="108" y="155"/>
                  <a:pt x="106" y="126"/>
                </a:cubicBezTo>
                <a:cubicBezTo>
                  <a:pt x="106" y="122"/>
                  <a:pt x="109" y="118"/>
                  <a:pt x="114" y="118"/>
                </a:cubicBezTo>
                <a:cubicBezTo>
                  <a:pt x="118" y="118"/>
                  <a:pt x="122" y="121"/>
                  <a:pt x="122" y="125"/>
                </a:cubicBezTo>
                <a:cubicBezTo>
                  <a:pt x="123" y="135"/>
                  <a:pt x="121" y="143"/>
                  <a:pt x="118" y="150"/>
                </a:cubicBezTo>
                <a:cubicBezTo>
                  <a:pt x="167" y="171"/>
                  <a:pt x="196" y="149"/>
                  <a:pt x="210" y="134"/>
                </a:cubicBezTo>
                <a:cubicBezTo>
                  <a:pt x="224" y="117"/>
                  <a:pt x="229" y="97"/>
                  <a:pt x="229" y="96"/>
                </a:cubicBezTo>
                <a:cubicBezTo>
                  <a:pt x="236" y="63"/>
                  <a:pt x="221" y="31"/>
                  <a:pt x="192" y="14"/>
                </a:cubicBezTo>
                <a:cubicBezTo>
                  <a:pt x="183" y="10"/>
                  <a:pt x="174" y="6"/>
                  <a:pt x="164" y="4"/>
                </a:cubicBezTo>
                <a:cubicBezTo>
                  <a:pt x="145" y="0"/>
                  <a:pt x="127" y="5"/>
                  <a:pt x="110" y="18"/>
                </a:cubicBezTo>
                <a:cubicBezTo>
                  <a:pt x="97" y="29"/>
                  <a:pt x="90" y="42"/>
                  <a:pt x="90" y="42"/>
                </a:cubicBezTo>
                <a:close/>
              </a:path>
            </a:pathLst>
          </a:custGeom>
          <a:solidFill>
            <a:srgbClr val="54BE71"/>
          </a:solidFill>
          <a:ln w="9525">
            <a:noFill/>
            <a:round/>
          </a:ln>
        </p:spPr>
        <p:txBody>
          <a:bodyPr vert="horz" wrap="square" lIns="60960" tIns="30480" rIns="60960" bIns="3048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 name="Freeform 17">
            <a:extLst>
              <a:ext uri="{FF2B5EF4-FFF2-40B4-BE49-F238E27FC236}">
                <a16:creationId xmlns:a16="http://schemas.microsoft.com/office/drawing/2014/main" id="{0E5ECFBD-4F66-3755-2122-AEC45AF37033}"/>
              </a:ext>
            </a:extLst>
          </p:cNvPr>
          <p:cNvSpPr/>
          <p:nvPr/>
        </p:nvSpPr>
        <p:spPr bwMode="auto">
          <a:xfrm rot="19803827">
            <a:off x="5700512" y="2515093"/>
            <a:ext cx="2219707" cy="2048823"/>
          </a:xfrm>
          <a:custGeom>
            <a:avLst/>
            <a:gdLst/>
            <a:ahLst/>
            <a:cxnLst>
              <a:cxn ang="0">
                <a:pos x="362" y="381"/>
              </a:cxn>
              <a:cxn ang="0">
                <a:pos x="272" y="324"/>
              </a:cxn>
              <a:cxn ang="0">
                <a:pos x="187" y="270"/>
              </a:cxn>
              <a:cxn ang="0">
                <a:pos x="206" y="257"/>
              </a:cxn>
              <a:cxn ang="0">
                <a:pos x="310" y="296"/>
              </a:cxn>
              <a:cxn ang="0">
                <a:pos x="325" y="302"/>
              </a:cxn>
              <a:cxn ang="0">
                <a:pos x="409" y="373"/>
              </a:cxn>
              <a:cxn ang="0">
                <a:pos x="464" y="367"/>
              </a:cxn>
              <a:cxn ang="0">
                <a:pos x="513" y="267"/>
              </a:cxn>
              <a:cxn ang="0">
                <a:pos x="518" y="254"/>
              </a:cxn>
              <a:cxn ang="0">
                <a:pos x="488" y="206"/>
              </a:cxn>
              <a:cxn ang="0">
                <a:pos x="370" y="192"/>
              </a:cxn>
              <a:cxn ang="0">
                <a:pos x="294" y="175"/>
              </a:cxn>
              <a:cxn ang="0">
                <a:pos x="330" y="218"/>
              </a:cxn>
              <a:cxn ang="0">
                <a:pos x="313" y="221"/>
              </a:cxn>
              <a:cxn ang="0">
                <a:pos x="206" y="36"/>
              </a:cxn>
              <a:cxn ang="0">
                <a:pos x="34" y="300"/>
              </a:cxn>
              <a:cxn ang="0">
                <a:pos x="24" y="452"/>
              </a:cxn>
              <a:cxn ang="0">
                <a:pos x="67" y="488"/>
              </a:cxn>
              <a:cxn ang="0">
                <a:pos x="182" y="495"/>
              </a:cxn>
              <a:cxn ang="0">
                <a:pos x="188" y="492"/>
              </a:cxn>
              <a:cxn ang="0">
                <a:pos x="251" y="369"/>
              </a:cxn>
              <a:cxn ang="0">
                <a:pos x="208" y="383"/>
              </a:cxn>
              <a:cxn ang="0">
                <a:pos x="202" y="374"/>
              </a:cxn>
              <a:cxn ang="0">
                <a:pos x="227" y="366"/>
              </a:cxn>
              <a:cxn ang="0">
                <a:pos x="258" y="336"/>
              </a:cxn>
              <a:cxn ang="0">
                <a:pos x="270" y="346"/>
              </a:cxn>
              <a:cxn ang="0">
                <a:pos x="215" y="502"/>
              </a:cxn>
              <a:cxn ang="0">
                <a:pos x="345" y="463"/>
              </a:cxn>
              <a:cxn ang="0">
                <a:pos x="365" y="414"/>
              </a:cxn>
              <a:cxn ang="0">
                <a:pos x="388" y="414"/>
              </a:cxn>
              <a:cxn ang="0">
                <a:pos x="426" y="416"/>
              </a:cxn>
              <a:cxn ang="0">
                <a:pos x="406" y="396"/>
              </a:cxn>
            </a:cxnLst>
            <a:rect l="0" t="0" r="r" b="b"/>
            <a:pathLst>
              <a:path w="559" h="516">
                <a:moveTo>
                  <a:pt x="406" y="396"/>
                </a:moveTo>
                <a:cubicBezTo>
                  <a:pt x="393" y="394"/>
                  <a:pt x="377" y="390"/>
                  <a:pt x="362" y="381"/>
                </a:cubicBezTo>
                <a:cubicBezTo>
                  <a:pt x="342" y="370"/>
                  <a:pt x="323" y="351"/>
                  <a:pt x="308" y="321"/>
                </a:cubicBezTo>
                <a:cubicBezTo>
                  <a:pt x="300" y="323"/>
                  <a:pt x="287" y="325"/>
                  <a:pt x="272" y="324"/>
                </a:cubicBezTo>
                <a:cubicBezTo>
                  <a:pt x="260" y="323"/>
                  <a:pt x="244" y="320"/>
                  <a:pt x="228" y="311"/>
                </a:cubicBezTo>
                <a:cubicBezTo>
                  <a:pt x="214" y="303"/>
                  <a:pt x="199" y="290"/>
                  <a:pt x="187" y="270"/>
                </a:cubicBezTo>
                <a:cubicBezTo>
                  <a:pt x="183" y="264"/>
                  <a:pt x="185" y="257"/>
                  <a:pt x="190" y="254"/>
                </a:cubicBezTo>
                <a:cubicBezTo>
                  <a:pt x="196" y="250"/>
                  <a:pt x="203" y="252"/>
                  <a:pt x="206" y="257"/>
                </a:cubicBezTo>
                <a:cubicBezTo>
                  <a:pt x="243" y="315"/>
                  <a:pt x="295" y="301"/>
                  <a:pt x="308" y="297"/>
                </a:cubicBezTo>
                <a:cubicBezTo>
                  <a:pt x="308" y="296"/>
                  <a:pt x="309" y="296"/>
                  <a:pt x="310" y="296"/>
                </a:cubicBezTo>
                <a:cubicBezTo>
                  <a:pt x="313" y="294"/>
                  <a:pt x="316" y="294"/>
                  <a:pt x="319" y="296"/>
                </a:cubicBezTo>
                <a:cubicBezTo>
                  <a:pt x="322" y="297"/>
                  <a:pt x="324" y="299"/>
                  <a:pt x="325" y="302"/>
                </a:cubicBezTo>
                <a:cubicBezTo>
                  <a:pt x="326" y="303"/>
                  <a:pt x="326" y="303"/>
                  <a:pt x="326" y="304"/>
                </a:cubicBezTo>
                <a:cubicBezTo>
                  <a:pt x="344" y="345"/>
                  <a:pt x="372" y="368"/>
                  <a:pt x="409" y="373"/>
                </a:cubicBezTo>
                <a:cubicBezTo>
                  <a:pt x="438" y="376"/>
                  <a:pt x="461" y="368"/>
                  <a:pt x="462" y="368"/>
                </a:cubicBezTo>
                <a:cubicBezTo>
                  <a:pt x="462" y="367"/>
                  <a:pt x="463" y="367"/>
                  <a:pt x="464" y="367"/>
                </a:cubicBezTo>
                <a:cubicBezTo>
                  <a:pt x="490" y="353"/>
                  <a:pt x="506" y="333"/>
                  <a:pt x="512" y="308"/>
                </a:cubicBezTo>
                <a:cubicBezTo>
                  <a:pt x="517" y="285"/>
                  <a:pt x="513" y="267"/>
                  <a:pt x="513" y="267"/>
                </a:cubicBezTo>
                <a:cubicBezTo>
                  <a:pt x="511" y="259"/>
                  <a:pt x="511" y="259"/>
                  <a:pt x="511" y="259"/>
                </a:cubicBezTo>
                <a:cubicBezTo>
                  <a:pt x="518" y="254"/>
                  <a:pt x="518" y="254"/>
                  <a:pt x="518" y="254"/>
                </a:cubicBezTo>
                <a:cubicBezTo>
                  <a:pt x="559" y="224"/>
                  <a:pt x="557" y="186"/>
                  <a:pt x="551" y="163"/>
                </a:cubicBezTo>
                <a:cubicBezTo>
                  <a:pt x="539" y="177"/>
                  <a:pt x="518" y="195"/>
                  <a:pt x="488" y="206"/>
                </a:cubicBezTo>
                <a:cubicBezTo>
                  <a:pt x="465" y="214"/>
                  <a:pt x="438" y="215"/>
                  <a:pt x="410" y="208"/>
                </a:cubicBezTo>
                <a:cubicBezTo>
                  <a:pt x="396" y="205"/>
                  <a:pt x="382" y="199"/>
                  <a:pt x="370" y="192"/>
                </a:cubicBezTo>
                <a:cubicBezTo>
                  <a:pt x="359" y="186"/>
                  <a:pt x="350" y="179"/>
                  <a:pt x="342" y="171"/>
                </a:cubicBezTo>
                <a:cubicBezTo>
                  <a:pt x="327" y="176"/>
                  <a:pt x="311" y="178"/>
                  <a:pt x="294" y="175"/>
                </a:cubicBezTo>
                <a:cubicBezTo>
                  <a:pt x="304" y="184"/>
                  <a:pt x="315" y="193"/>
                  <a:pt x="327" y="202"/>
                </a:cubicBezTo>
                <a:cubicBezTo>
                  <a:pt x="332" y="205"/>
                  <a:pt x="333" y="213"/>
                  <a:pt x="330" y="218"/>
                </a:cubicBezTo>
                <a:cubicBezTo>
                  <a:pt x="326" y="223"/>
                  <a:pt x="319" y="224"/>
                  <a:pt x="314" y="221"/>
                </a:cubicBezTo>
                <a:cubicBezTo>
                  <a:pt x="314" y="221"/>
                  <a:pt x="314" y="221"/>
                  <a:pt x="313" y="221"/>
                </a:cubicBezTo>
                <a:cubicBezTo>
                  <a:pt x="277" y="195"/>
                  <a:pt x="249" y="165"/>
                  <a:pt x="231" y="129"/>
                </a:cubicBezTo>
                <a:cubicBezTo>
                  <a:pt x="217" y="101"/>
                  <a:pt x="209" y="69"/>
                  <a:pt x="206" y="36"/>
                </a:cubicBezTo>
                <a:cubicBezTo>
                  <a:pt x="206" y="23"/>
                  <a:pt x="206" y="11"/>
                  <a:pt x="207" y="0"/>
                </a:cubicBezTo>
                <a:cubicBezTo>
                  <a:pt x="34" y="300"/>
                  <a:pt x="34" y="300"/>
                  <a:pt x="34" y="300"/>
                </a:cubicBezTo>
                <a:cubicBezTo>
                  <a:pt x="17" y="329"/>
                  <a:pt x="2" y="357"/>
                  <a:pt x="1" y="389"/>
                </a:cubicBezTo>
                <a:cubicBezTo>
                  <a:pt x="0" y="427"/>
                  <a:pt x="24" y="452"/>
                  <a:pt x="24" y="452"/>
                </a:cubicBezTo>
                <a:cubicBezTo>
                  <a:pt x="24" y="453"/>
                  <a:pt x="24" y="453"/>
                  <a:pt x="24" y="453"/>
                </a:cubicBezTo>
                <a:cubicBezTo>
                  <a:pt x="38" y="467"/>
                  <a:pt x="52" y="479"/>
                  <a:pt x="67" y="488"/>
                </a:cubicBezTo>
                <a:cubicBezTo>
                  <a:pt x="93" y="502"/>
                  <a:pt x="120" y="508"/>
                  <a:pt x="148" y="505"/>
                </a:cubicBezTo>
                <a:cubicBezTo>
                  <a:pt x="169" y="502"/>
                  <a:pt x="182" y="495"/>
                  <a:pt x="182" y="495"/>
                </a:cubicBezTo>
                <a:cubicBezTo>
                  <a:pt x="187" y="492"/>
                  <a:pt x="187" y="492"/>
                  <a:pt x="187" y="492"/>
                </a:cubicBezTo>
                <a:cubicBezTo>
                  <a:pt x="188" y="492"/>
                  <a:pt x="188" y="492"/>
                  <a:pt x="188" y="492"/>
                </a:cubicBezTo>
                <a:cubicBezTo>
                  <a:pt x="193" y="489"/>
                  <a:pt x="202" y="484"/>
                  <a:pt x="210" y="476"/>
                </a:cubicBezTo>
                <a:cubicBezTo>
                  <a:pt x="225" y="462"/>
                  <a:pt x="257" y="424"/>
                  <a:pt x="251" y="369"/>
                </a:cubicBezTo>
                <a:cubicBezTo>
                  <a:pt x="244" y="375"/>
                  <a:pt x="237" y="379"/>
                  <a:pt x="231" y="381"/>
                </a:cubicBezTo>
                <a:cubicBezTo>
                  <a:pt x="219" y="384"/>
                  <a:pt x="209" y="383"/>
                  <a:pt x="208" y="383"/>
                </a:cubicBezTo>
                <a:cubicBezTo>
                  <a:pt x="207" y="382"/>
                  <a:pt x="206" y="382"/>
                  <a:pt x="205" y="382"/>
                </a:cubicBezTo>
                <a:cubicBezTo>
                  <a:pt x="203" y="380"/>
                  <a:pt x="201" y="377"/>
                  <a:pt x="202" y="374"/>
                </a:cubicBezTo>
                <a:cubicBezTo>
                  <a:pt x="202" y="369"/>
                  <a:pt x="206" y="367"/>
                  <a:pt x="211" y="367"/>
                </a:cubicBezTo>
                <a:cubicBezTo>
                  <a:pt x="211" y="367"/>
                  <a:pt x="218" y="368"/>
                  <a:pt x="227" y="366"/>
                </a:cubicBezTo>
                <a:cubicBezTo>
                  <a:pt x="237" y="362"/>
                  <a:pt x="245" y="354"/>
                  <a:pt x="248" y="341"/>
                </a:cubicBezTo>
                <a:cubicBezTo>
                  <a:pt x="249" y="337"/>
                  <a:pt x="254" y="335"/>
                  <a:pt x="258" y="336"/>
                </a:cubicBezTo>
                <a:cubicBezTo>
                  <a:pt x="259" y="336"/>
                  <a:pt x="259" y="337"/>
                  <a:pt x="260" y="337"/>
                </a:cubicBezTo>
                <a:cubicBezTo>
                  <a:pt x="265" y="338"/>
                  <a:pt x="269" y="341"/>
                  <a:pt x="270" y="346"/>
                </a:cubicBezTo>
                <a:cubicBezTo>
                  <a:pt x="289" y="422"/>
                  <a:pt x="246" y="474"/>
                  <a:pt x="226" y="493"/>
                </a:cubicBezTo>
                <a:cubicBezTo>
                  <a:pt x="222" y="497"/>
                  <a:pt x="218" y="500"/>
                  <a:pt x="215" y="502"/>
                </a:cubicBezTo>
                <a:cubicBezTo>
                  <a:pt x="262" y="516"/>
                  <a:pt x="306" y="503"/>
                  <a:pt x="343" y="465"/>
                </a:cubicBezTo>
                <a:cubicBezTo>
                  <a:pt x="343" y="464"/>
                  <a:pt x="344" y="463"/>
                  <a:pt x="345" y="463"/>
                </a:cubicBezTo>
                <a:cubicBezTo>
                  <a:pt x="345" y="462"/>
                  <a:pt x="346" y="461"/>
                  <a:pt x="346" y="461"/>
                </a:cubicBezTo>
                <a:cubicBezTo>
                  <a:pt x="351" y="456"/>
                  <a:pt x="365" y="436"/>
                  <a:pt x="365" y="414"/>
                </a:cubicBezTo>
                <a:cubicBezTo>
                  <a:pt x="365" y="408"/>
                  <a:pt x="370" y="403"/>
                  <a:pt x="377" y="403"/>
                </a:cubicBezTo>
                <a:cubicBezTo>
                  <a:pt x="383" y="402"/>
                  <a:pt x="388" y="408"/>
                  <a:pt x="388" y="414"/>
                </a:cubicBezTo>
                <a:cubicBezTo>
                  <a:pt x="389" y="428"/>
                  <a:pt x="385" y="441"/>
                  <a:pt x="380" y="451"/>
                </a:cubicBezTo>
                <a:cubicBezTo>
                  <a:pt x="398" y="444"/>
                  <a:pt x="413" y="433"/>
                  <a:pt x="426" y="416"/>
                </a:cubicBezTo>
                <a:cubicBezTo>
                  <a:pt x="432" y="409"/>
                  <a:pt x="436" y="402"/>
                  <a:pt x="439" y="396"/>
                </a:cubicBezTo>
                <a:cubicBezTo>
                  <a:pt x="430" y="397"/>
                  <a:pt x="418" y="397"/>
                  <a:pt x="406" y="396"/>
                </a:cubicBezTo>
                <a:close/>
              </a:path>
            </a:pathLst>
          </a:custGeom>
          <a:solidFill>
            <a:srgbClr val="8BC248"/>
          </a:solidFill>
          <a:ln w="9525">
            <a:noFill/>
            <a:round/>
          </a:ln>
        </p:spPr>
        <p:txBody>
          <a:bodyPr vert="horz" wrap="square" lIns="60960" tIns="30480" rIns="60960" bIns="3048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 name="Freeform 18">
            <a:extLst>
              <a:ext uri="{FF2B5EF4-FFF2-40B4-BE49-F238E27FC236}">
                <a16:creationId xmlns:a16="http://schemas.microsoft.com/office/drawing/2014/main" id="{9EC573B4-8BA0-40E0-67F1-A9488589EA3D}"/>
              </a:ext>
            </a:extLst>
          </p:cNvPr>
          <p:cNvSpPr/>
          <p:nvPr/>
        </p:nvSpPr>
        <p:spPr bwMode="auto">
          <a:xfrm rot="19803827">
            <a:off x="4225430" y="1899847"/>
            <a:ext cx="2382579" cy="2756596"/>
          </a:xfrm>
          <a:custGeom>
            <a:avLst/>
            <a:gdLst/>
            <a:ahLst/>
            <a:cxnLst>
              <a:cxn ang="0">
                <a:pos x="234" y="325"/>
              </a:cxn>
              <a:cxn ang="0">
                <a:pos x="132" y="258"/>
              </a:cxn>
              <a:cxn ang="0">
                <a:pos x="171" y="259"/>
              </a:cxn>
              <a:cxn ang="0">
                <a:pos x="457" y="297"/>
              </a:cxn>
              <a:cxn ang="0">
                <a:pos x="511" y="248"/>
              </a:cxn>
              <a:cxn ang="0">
                <a:pos x="588" y="117"/>
              </a:cxn>
              <a:cxn ang="0">
                <a:pos x="593" y="106"/>
              </a:cxn>
              <a:cxn ang="0">
                <a:pos x="562" y="16"/>
              </a:cxn>
              <a:cxn ang="0">
                <a:pos x="471" y="25"/>
              </a:cxn>
              <a:cxn ang="0">
                <a:pos x="449" y="107"/>
              </a:cxn>
              <a:cxn ang="0">
                <a:pos x="509" y="138"/>
              </a:cxn>
              <a:cxn ang="0">
                <a:pos x="485" y="180"/>
              </a:cxn>
              <a:cxn ang="0">
                <a:pos x="470" y="191"/>
              </a:cxn>
              <a:cxn ang="0">
                <a:pos x="423" y="100"/>
              </a:cxn>
              <a:cxn ang="0">
                <a:pos x="431" y="10"/>
              </a:cxn>
              <a:cxn ang="0">
                <a:pos x="316" y="25"/>
              </a:cxn>
              <a:cxn ang="0">
                <a:pos x="310" y="23"/>
              </a:cxn>
              <a:cxn ang="0">
                <a:pos x="260" y="21"/>
              </a:cxn>
              <a:cxn ang="0">
                <a:pos x="196" y="83"/>
              </a:cxn>
              <a:cxn ang="0">
                <a:pos x="224" y="164"/>
              </a:cxn>
              <a:cxn ang="0">
                <a:pos x="301" y="139"/>
              </a:cxn>
              <a:cxn ang="0">
                <a:pos x="308" y="109"/>
              </a:cxn>
              <a:cxn ang="0">
                <a:pos x="350" y="139"/>
              </a:cxn>
              <a:cxn ang="0">
                <a:pos x="324" y="149"/>
              </a:cxn>
              <a:cxn ang="0">
                <a:pos x="322" y="151"/>
              </a:cxn>
              <a:cxn ang="0">
                <a:pos x="302" y="213"/>
              </a:cxn>
              <a:cxn ang="0">
                <a:pos x="294" y="251"/>
              </a:cxn>
              <a:cxn ang="0">
                <a:pos x="175" y="131"/>
              </a:cxn>
              <a:cxn ang="0">
                <a:pos x="113" y="134"/>
              </a:cxn>
              <a:cxn ang="0">
                <a:pos x="95" y="175"/>
              </a:cxn>
              <a:cxn ang="0">
                <a:pos x="92" y="176"/>
              </a:cxn>
              <a:cxn ang="0">
                <a:pos x="32" y="268"/>
              </a:cxn>
              <a:cxn ang="0">
                <a:pos x="33" y="274"/>
              </a:cxn>
              <a:cxn ang="0">
                <a:pos x="108" y="350"/>
              </a:cxn>
              <a:cxn ang="0">
                <a:pos x="185" y="332"/>
              </a:cxn>
              <a:cxn ang="0">
                <a:pos x="181" y="386"/>
              </a:cxn>
              <a:cxn ang="0">
                <a:pos x="180" y="400"/>
              </a:cxn>
              <a:cxn ang="0">
                <a:pos x="103" y="373"/>
              </a:cxn>
              <a:cxn ang="0">
                <a:pos x="1" y="357"/>
              </a:cxn>
              <a:cxn ang="0">
                <a:pos x="45" y="361"/>
              </a:cxn>
              <a:cxn ang="0">
                <a:pos x="10" y="417"/>
              </a:cxn>
              <a:cxn ang="0">
                <a:pos x="8" y="421"/>
              </a:cxn>
              <a:cxn ang="0">
                <a:pos x="39" y="551"/>
              </a:cxn>
              <a:cxn ang="0">
                <a:pos x="147" y="425"/>
              </a:cxn>
              <a:cxn ang="0">
                <a:pos x="220" y="424"/>
              </a:cxn>
              <a:cxn ang="0">
                <a:pos x="289" y="498"/>
              </a:cxn>
              <a:cxn ang="0">
                <a:pos x="154" y="448"/>
              </a:cxn>
              <a:cxn ang="0">
                <a:pos x="79" y="505"/>
              </a:cxn>
              <a:cxn ang="0">
                <a:pos x="62" y="576"/>
              </a:cxn>
              <a:cxn ang="0">
                <a:pos x="62" y="576"/>
              </a:cxn>
              <a:cxn ang="0">
                <a:pos x="63" y="578"/>
              </a:cxn>
              <a:cxn ang="0">
                <a:pos x="177" y="692"/>
              </a:cxn>
              <a:cxn ang="0">
                <a:pos x="241" y="681"/>
              </a:cxn>
              <a:cxn ang="0">
                <a:pos x="306" y="607"/>
              </a:cxn>
            </a:cxnLst>
            <a:rect l="0" t="0" r="r" b="b"/>
            <a:pathLst>
              <a:path w="600" h="693">
                <a:moveTo>
                  <a:pt x="475" y="312"/>
                </a:moveTo>
                <a:cubicBezTo>
                  <a:pt x="469" y="317"/>
                  <a:pt x="462" y="321"/>
                  <a:pt x="455" y="325"/>
                </a:cubicBezTo>
                <a:cubicBezTo>
                  <a:pt x="439" y="334"/>
                  <a:pt x="420" y="341"/>
                  <a:pt x="398" y="346"/>
                </a:cubicBezTo>
                <a:cubicBezTo>
                  <a:pt x="370" y="353"/>
                  <a:pt x="337" y="354"/>
                  <a:pt x="300" y="347"/>
                </a:cubicBezTo>
                <a:cubicBezTo>
                  <a:pt x="279" y="343"/>
                  <a:pt x="257" y="336"/>
                  <a:pt x="234" y="325"/>
                </a:cubicBezTo>
                <a:cubicBezTo>
                  <a:pt x="234" y="325"/>
                  <a:pt x="234" y="325"/>
                  <a:pt x="234" y="325"/>
                </a:cubicBezTo>
                <a:cubicBezTo>
                  <a:pt x="234" y="325"/>
                  <a:pt x="234" y="325"/>
                  <a:pt x="234" y="325"/>
                </a:cubicBezTo>
                <a:cubicBezTo>
                  <a:pt x="234" y="325"/>
                  <a:pt x="222" y="319"/>
                  <a:pt x="206" y="310"/>
                </a:cubicBezTo>
                <a:cubicBezTo>
                  <a:pt x="195" y="304"/>
                  <a:pt x="183" y="296"/>
                  <a:pt x="170" y="287"/>
                </a:cubicBezTo>
                <a:cubicBezTo>
                  <a:pt x="157" y="279"/>
                  <a:pt x="144" y="269"/>
                  <a:pt x="132" y="258"/>
                </a:cubicBezTo>
                <a:cubicBezTo>
                  <a:pt x="124" y="251"/>
                  <a:pt x="116" y="244"/>
                  <a:pt x="110" y="237"/>
                </a:cubicBezTo>
                <a:cubicBezTo>
                  <a:pt x="106" y="232"/>
                  <a:pt x="107" y="224"/>
                  <a:pt x="111" y="220"/>
                </a:cubicBezTo>
                <a:cubicBezTo>
                  <a:pt x="116" y="216"/>
                  <a:pt x="124" y="217"/>
                  <a:pt x="128" y="222"/>
                </a:cubicBezTo>
                <a:cubicBezTo>
                  <a:pt x="133" y="228"/>
                  <a:pt x="140" y="235"/>
                  <a:pt x="147" y="241"/>
                </a:cubicBezTo>
                <a:cubicBezTo>
                  <a:pt x="154" y="247"/>
                  <a:pt x="162" y="254"/>
                  <a:pt x="171" y="259"/>
                </a:cubicBezTo>
                <a:cubicBezTo>
                  <a:pt x="187" y="271"/>
                  <a:pt x="204" y="282"/>
                  <a:pt x="217" y="290"/>
                </a:cubicBezTo>
                <a:cubicBezTo>
                  <a:pt x="232" y="298"/>
                  <a:pt x="243" y="303"/>
                  <a:pt x="244" y="304"/>
                </a:cubicBezTo>
                <a:cubicBezTo>
                  <a:pt x="280" y="321"/>
                  <a:pt x="313" y="328"/>
                  <a:pt x="342" y="328"/>
                </a:cubicBezTo>
                <a:cubicBezTo>
                  <a:pt x="371" y="329"/>
                  <a:pt x="396" y="324"/>
                  <a:pt x="418" y="316"/>
                </a:cubicBezTo>
                <a:cubicBezTo>
                  <a:pt x="432" y="311"/>
                  <a:pt x="445" y="304"/>
                  <a:pt x="457" y="297"/>
                </a:cubicBezTo>
                <a:cubicBezTo>
                  <a:pt x="472" y="287"/>
                  <a:pt x="484" y="277"/>
                  <a:pt x="493" y="269"/>
                </a:cubicBezTo>
                <a:cubicBezTo>
                  <a:pt x="505" y="257"/>
                  <a:pt x="511" y="249"/>
                  <a:pt x="511" y="248"/>
                </a:cubicBezTo>
                <a:cubicBezTo>
                  <a:pt x="511" y="248"/>
                  <a:pt x="511" y="248"/>
                  <a:pt x="511" y="248"/>
                </a:cubicBezTo>
                <a:cubicBezTo>
                  <a:pt x="511" y="248"/>
                  <a:pt x="511" y="248"/>
                  <a:pt x="511" y="248"/>
                </a:cubicBezTo>
                <a:cubicBezTo>
                  <a:pt x="511" y="248"/>
                  <a:pt x="511" y="248"/>
                  <a:pt x="511" y="248"/>
                </a:cubicBezTo>
                <a:cubicBezTo>
                  <a:pt x="511" y="248"/>
                  <a:pt x="511" y="248"/>
                  <a:pt x="511" y="248"/>
                </a:cubicBezTo>
                <a:cubicBezTo>
                  <a:pt x="511" y="248"/>
                  <a:pt x="511" y="248"/>
                  <a:pt x="511" y="248"/>
                </a:cubicBezTo>
                <a:cubicBezTo>
                  <a:pt x="512" y="247"/>
                  <a:pt x="513" y="247"/>
                  <a:pt x="514" y="246"/>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9" y="115"/>
                  <a:pt x="591" y="112"/>
                  <a:pt x="593" y="106"/>
                </a:cubicBezTo>
                <a:cubicBezTo>
                  <a:pt x="596" y="101"/>
                  <a:pt x="598" y="94"/>
                  <a:pt x="599" y="86"/>
                </a:cubicBezTo>
                <a:cubicBezTo>
                  <a:pt x="600" y="81"/>
                  <a:pt x="600" y="75"/>
                  <a:pt x="600" y="70"/>
                </a:cubicBezTo>
                <a:cubicBezTo>
                  <a:pt x="599" y="62"/>
                  <a:pt x="597" y="55"/>
                  <a:pt x="593" y="47"/>
                </a:cubicBezTo>
                <a:cubicBezTo>
                  <a:pt x="591" y="43"/>
                  <a:pt x="588" y="38"/>
                  <a:pt x="584" y="34"/>
                </a:cubicBezTo>
                <a:cubicBezTo>
                  <a:pt x="577" y="26"/>
                  <a:pt x="570" y="20"/>
                  <a:pt x="562" y="16"/>
                </a:cubicBezTo>
                <a:cubicBezTo>
                  <a:pt x="551" y="9"/>
                  <a:pt x="539" y="6"/>
                  <a:pt x="527" y="5"/>
                </a:cubicBezTo>
                <a:cubicBezTo>
                  <a:pt x="515" y="4"/>
                  <a:pt x="504" y="6"/>
                  <a:pt x="493" y="11"/>
                </a:cubicBezTo>
                <a:cubicBezTo>
                  <a:pt x="486" y="14"/>
                  <a:pt x="479" y="18"/>
                  <a:pt x="472" y="24"/>
                </a:cubicBezTo>
                <a:cubicBezTo>
                  <a:pt x="472" y="24"/>
                  <a:pt x="472" y="24"/>
                  <a:pt x="472" y="24"/>
                </a:cubicBezTo>
                <a:cubicBezTo>
                  <a:pt x="472" y="24"/>
                  <a:pt x="472" y="24"/>
                  <a:pt x="471" y="25"/>
                </a:cubicBezTo>
                <a:cubicBezTo>
                  <a:pt x="470" y="26"/>
                  <a:pt x="469" y="27"/>
                  <a:pt x="467" y="29"/>
                </a:cubicBezTo>
                <a:cubicBezTo>
                  <a:pt x="464" y="32"/>
                  <a:pt x="460" y="37"/>
                  <a:pt x="456" y="44"/>
                </a:cubicBezTo>
                <a:cubicBezTo>
                  <a:pt x="454" y="49"/>
                  <a:pt x="451" y="54"/>
                  <a:pt x="449" y="60"/>
                </a:cubicBezTo>
                <a:cubicBezTo>
                  <a:pt x="447" y="67"/>
                  <a:pt x="445" y="74"/>
                  <a:pt x="445" y="82"/>
                </a:cubicBezTo>
                <a:cubicBezTo>
                  <a:pt x="445" y="90"/>
                  <a:pt x="446" y="99"/>
                  <a:pt x="449" y="107"/>
                </a:cubicBezTo>
                <a:cubicBezTo>
                  <a:pt x="452" y="113"/>
                  <a:pt x="454" y="119"/>
                  <a:pt x="459" y="125"/>
                </a:cubicBezTo>
                <a:cubicBezTo>
                  <a:pt x="464" y="132"/>
                  <a:pt x="471" y="140"/>
                  <a:pt x="481" y="148"/>
                </a:cubicBezTo>
                <a:cubicBezTo>
                  <a:pt x="482" y="146"/>
                  <a:pt x="484" y="144"/>
                  <a:pt x="486" y="143"/>
                </a:cubicBezTo>
                <a:cubicBezTo>
                  <a:pt x="489" y="139"/>
                  <a:pt x="494" y="136"/>
                  <a:pt x="499" y="134"/>
                </a:cubicBezTo>
                <a:cubicBezTo>
                  <a:pt x="503" y="132"/>
                  <a:pt x="508" y="134"/>
                  <a:pt x="509" y="138"/>
                </a:cubicBezTo>
                <a:cubicBezTo>
                  <a:pt x="511" y="142"/>
                  <a:pt x="509" y="146"/>
                  <a:pt x="505" y="148"/>
                </a:cubicBezTo>
                <a:cubicBezTo>
                  <a:pt x="502" y="150"/>
                  <a:pt x="499" y="152"/>
                  <a:pt x="496" y="154"/>
                </a:cubicBezTo>
                <a:cubicBezTo>
                  <a:pt x="494" y="156"/>
                  <a:pt x="492" y="159"/>
                  <a:pt x="490" y="161"/>
                </a:cubicBezTo>
                <a:cubicBezTo>
                  <a:pt x="489" y="164"/>
                  <a:pt x="487" y="168"/>
                  <a:pt x="486" y="171"/>
                </a:cubicBezTo>
                <a:cubicBezTo>
                  <a:pt x="486" y="174"/>
                  <a:pt x="485" y="177"/>
                  <a:pt x="485" y="180"/>
                </a:cubicBezTo>
                <a:cubicBezTo>
                  <a:pt x="484" y="185"/>
                  <a:pt x="485" y="189"/>
                  <a:pt x="485" y="189"/>
                </a:cubicBezTo>
                <a:cubicBezTo>
                  <a:pt x="485" y="189"/>
                  <a:pt x="485" y="189"/>
                  <a:pt x="485" y="189"/>
                </a:cubicBezTo>
                <a:cubicBezTo>
                  <a:pt x="485" y="189"/>
                  <a:pt x="485" y="189"/>
                  <a:pt x="485" y="189"/>
                </a:cubicBezTo>
                <a:cubicBezTo>
                  <a:pt x="486" y="194"/>
                  <a:pt x="483" y="197"/>
                  <a:pt x="478" y="198"/>
                </a:cubicBezTo>
                <a:cubicBezTo>
                  <a:pt x="474" y="199"/>
                  <a:pt x="470" y="196"/>
                  <a:pt x="470" y="191"/>
                </a:cubicBezTo>
                <a:cubicBezTo>
                  <a:pt x="470" y="191"/>
                  <a:pt x="469" y="188"/>
                  <a:pt x="469" y="184"/>
                </a:cubicBezTo>
                <a:cubicBezTo>
                  <a:pt x="469" y="180"/>
                  <a:pt x="470" y="174"/>
                  <a:pt x="471" y="169"/>
                </a:cubicBezTo>
                <a:cubicBezTo>
                  <a:pt x="470" y="168"/>
                  <a:pt x="469" y="168"/>
                  <a:pt x="468" y="167"/>
                </a:cubicBezTo>
                <a:cubicBezTo>
                  <a:pt x="454" y="157"/>
                  <a:pt x="444" y="146"/>
                  <a:pt x="437" y="135"/>
                </a:cubicBezTo>
                <a:cubicBezTo>
                  <a:pt x="430" y="123"/>
                  <a:pt x="425" y="112"/>
                  <a:pt x="423" y="100"/>
                </a:cubicBezTo>
                <a:cubicBezTo>
                  <a:pt x="422" y="93"/>
                  <a:pt x="422" y="85"/>
                  <a:pt x="422" y="78"/>
                </a:cubicBezTo>
                <a:cubicBezTo>
                  <a:pt x="423" y="69"/>
                  <a:pt x="425" y="60"/>
                  <a:pt x="427" y="52"/>
                </a:cubicBezTo>
                <a:cubicBezTo>
                  <a:pt x="430" y="45"/>
                  <a:pt x="433" y="38"/>
                  <a:pt x="436" y="32"/>
                </a:cubicBezTo>
                <a:cubicBezTo>
                  <a:pt x="440" y="27"/>
                  <a:pt x="443" y="22"/>
                  <a:pt x="446" y="18"/>
                </a:cubicBezTo>
                <a:cubicBezTo>
                  <a:pt x="442" y="15"/>
                  <a:pt x="437" y="13"/>
                  <a:pt x="431" y="10"/>
                </a:cubicBezTo>
                <a:cubicBezTo>
                  <a:pt x="421" y="7"/>
                  <a:pt x="410" y="3"/>
                  <a:pt x="399" y="2"/>
                </a:cubicBezTo>
                <a:cubicBezTo>
                  <a:pt x="391" y="0"/>
                  <a:pt x="383" y="0"/>
                  <a:pt x="374" y="1"/>
                </a:cubicBezTo>
                <a:cubicBezTo>
                  <a:pt x="363" y="1"/>
                  <a:pt x="352" y="4"/>
                  <a:pt x="340" y="9"/>
                </a:cubicBezTo>
                <a:cubicBezTo>
                  <a:pt x="334" y="12"/>
                  <a:pt x="327" y="16"/>
                  <a:pt x="321" y="21"/>
                </a:cubicBezTo>
                <a:cubicBezTo>
                  <a:pt x="316" y="25"/>
                  <a:pt x="316" y="25"/>
                  <a:pt x="316" y="25"/>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09" y="23"/>
                  <a:pt x="308" y="23"/>
                </a:cubicBezTo>
                <a:cubicBezTo>
                  <a:pt x="307" y="22"/>
                  <a:pt x="305" y="22"/>
                  <a:pt x="302" y="21"/>
                </a:cubicBezTo>
                <a:cubicBezTo>
                  <a:pt x="296" y="20"/>
                  <a:pt x="288" y="19"/>
                  <a:pt x="279" y="19"/>
                </a:cubicBezTo>
                <a:cubicBezTo>
                  <a:pt x="273" y="19"/>
                  <a:pt x="267" y="20"/>
                  <a:pt x="260" y="21"/>
                </a:cubicBezTo>
                <a:cubicBezTo>
                  <a:pt x="252" y="22"/>
                  <a:pt x="243" y="25"/>
                  <a:pt x="235" y="30"/>
                </a:cubicBezTo>
                <a:cubicBezTo>
                  <a:pt x="230" y="33"/>
                  <a:pt x="225" y="36"/>
                  <a:pt x="221" y="41"/>
                </a:cubicBezTo>
                <a:cubicBezTo>
                  <a:pt x="216" y="45"/>
                  <a:pt x="211" y="51"/>
                  <a:pt x="207" y="59"/>
                </a:cubicBezTo>
                <a:cubicBezTo>
                  <a:pt x="203" y="65"/>
                  <a:pt x="200" y="72"/>
                  <a:pt x="197" y="81"/>
                </a:cubicBezTo>
                <a:cubicBezTo>
                  <a:pt x="196" y="83"/>
                  <a:pt x="196" y="83"/>
                  <a:pt x="196" y="83"/>
                </a:cubicBezTo>
                <a:cubicBezTo>
                  <a:pt x="196" y="83"/>
                  <a:pt x="196" y="83"/>
                  <a:pt x="196" y="83"/>
                </a:cubicBezTo>
                <a:cubicBezTo>
                  <a:pt x="196" y="85"/>
                  <a:pt x="195" y="87"/>
                  <a:pt x="195" y="90"/>
                </a:cubicBezTo>
                <a:cubicBezTo>
                  <a:pt x="194" y="96"/>
                  <a:pt x="193" y="104"/>
                  <a:pt x="195" y="114"/>
                </a:cubicBezTo>
                <a:cubicBezTo>
                  <a:pt x="196" y="120"/>
                  <a:pt x="198" y="127"/>
                  <a:pt x="201" y="134"/>
                </a:cubicBezTo>
                <a:cubicBezTo>
                  <a:pt x="206" y="144"/>
                  <a:pt x="213" y="154"/>
                  <a:pt x="224" y="164"/>
                </a:cubicBezTo>
                <a:cubicBezTo>
                  <a:pt x="231" y="169"/>
                  <a:pt x="238" y="175"/>
                  <a:pt x="248" y="181"/>
                </a:cubicBezTo>
                <a:cubicBezTo>
                  <a:pt x="256" y="185"/>
                  <a:pt x="266" y="190"/>
                  <a:pt x="278" y="195"/>
                </a:cubicBezTo>
                <a:cubicBezTo>
                  <a:pt x="278" y="189"/>
                  <a:pt x="279" y="183"/>
                  <a:pt x="280" y="178"/>
                </a:cubicBezTo>
                <a:cubicBezTo>
                  <a:pt x="283" y="169"/>
                  <a:pt x="287" y="161"/>
                  <a:pt x="291" y="154"/>
                </a:cubicBezTo>
                <a:cubicBezTo>
                  <a:pt x="294" y="148"/>
                  <a:pt x="298" y="143"/>
                  <a:pt x="301" y="139"/>
                </a:cubicBezTo>
                <a:cubicBezTo>
                  <a:pt x="302" y="137"/>
                  <a:pt x="304" y="136"/>
                  <a:pt x="304" y="135"/>
                </a:cubicBezTo>
                <a:cubicBezTo>
                  <a:pt x="304" y="134"/>
                  <a:pt x="303" y="134"/>
                  <a:pt x="303" y="133"/>
                </a:cubicBezTo>
                <a:cubicBezTo>
                  <a:pt x="298" y="128"/>
                  <a:pt x="295" y="121"/>
                  <a:pt x="293" y="113"/>
                </a:cubicBezTo>
                <a:cubicBezTo>
                  <a:pt x="292" y="109"/>
                  <a:pt x="295" y="104"/>
                  <a:pt x="299" y="103"/>
                </a:cubicBezTo>
                <a:cubicBezTo>
                  <a:pt x="303" y="103"/>
                  <a:pt x="307" y="105"/>
                  <a:pt x="308" y="109"/>
                </a:cubicBezTo>
                <a:cubicBezTo>
                  <a:pt x="310" y="115"/>
                  <a:pt x="312" y="120"/>
                  <a:pt x="315" y="123"/>
                </a:cubicBezTo>
                <a:cubicBezTo>
                  <a:pt x="318" y="127"/>
                  <a:pt x="321" y="130"/>
                  <a:pt x="325" y="132"/>
                </a:cubicBezTo>
                <a:cubicBezTo>
                  <a:pt x="331" y="135"/>
                  <a:pt x="337" y="137"/>
                  <a:pt x="342" y="138"/>
                </a:cubicBezTo>
                <a:cubicBezTo>
                  <a:pt x="346" y="139"/>
                  <a:pt x="350" y="139"/>
                  <a:pt x="350" y="139"/>
                </a:cubicBezTo>
                <a:cubicBezTo>
                  <a:pt x="350" y="139"/>
                  <a:pt x="350" y="139"/>
                  <a:pt x="350" y="139"/>
                </a:cubicBezTo>
                <a:cubicBezTo>
                  <a:pt x="350" y="139"/>
                  <a:pt x="350" y="139"/>
                  <a:pt x="350" y="139"/>
                </a:cubicBezTo>
                <a:cubicBezTo>
                  <a:pt x="354" y="139"/>
                  <a:pt x="357" y="143"/>
                  <a:pt x="357" y="147"/>
                </a:cubicBezTo>
                <a:cubicBezTo>
                  <a:pt x="357" y="151"/>
                  <a:pt x="354" y="155"/>
                  <a:pt x="349" y="155"/>
                </a:cubicBezTo>
                <a:cubicBezTo>
                  <a:pt x="349" y="155"/>
                  <a:pt x="345" y="154"/>
                  <a:pt x="339" y="153"/>
                </a:cubicBezTo>
                <a:cubicBezTo>
                  <a:pt x="335" y="152"/>
                  <a:pt x="329" y="151"/>
                  <a:pt x="324" y="149"/>
                </a:cubicBezTo>
                <a:cubicBezTo>
                  <a:pt x="323" y="149"/>
                  <a:pt x="323" y="149"/>
                  <a:pt x="323" y="150"/>
                </a:cubicBezTo>
                <a:cubicBezTo>
                  <a:pt x="323" y="150"/>
                  <a:pt x="323" y="150"/>
                  <a:pt x="323" y="150"/>
                </a:cubicBezTo>
                <a:cubicBezTo>
                  <a:pt x="323" y="150"/>
                  <a:pt x="323" y="150"/>
                  <a:pt x="323" y="150"/>
                </a:cubicBezTo>
                <a:cubicBezTo>
                  <a:pt x="323" y="150"/>
                  <a:pt x="323" y="150"/>
                  <a:pt x="322" y="150"/>
                </a:cubicBezTo>
                <a:cubicBezTo>
                  <a:pt x="322" y="150"/>
                  <a:pt x="322" y="150"/>
                  <a:pt x="322" y="151"/>
                </a:cubicBezTo>
                <a:cubicBezTo>
                  <a:pt x="321" y="151"/>
                  <a:pt x="320" y="152"/>
                  <a:pt x="319" y="154"/>
                </a:cubicBezTo>
                <a:cubicBezTo>
                  <a:pt x="317" y="156"/>
                  <a:pt x="314" y="161"/>
                  <a:pt x="311" y="166"/>
                </a:cubicBezTo>
                <a:cubicBezTo>
                  <a:pt x="308" y="170"/>
                  <a:pt x="306" y="175"/>
                  <a:pt x="304" y="181"/>
                </a:cubicBezTo>
                <a:cubicBezTo>
                  <a:pt x="302" y="187"/>
                  <a:pt x="301" y="193"/>
                  <a:pt x="301" y="200"/>
                </a:cubicBezTo>
                <a:cubicBezTo>
                  <a:pt x="301" y="204"/>
                  <a:pt x="301" y="209"/>
                  <a:pt x="302" y="213"/>
                </a:cubicBezTo>
                <a:cubicBezTo>
                  <a:pt x="303" y="220"/>
                  <a:pt x="306" y="226"/>
                  <a:pt x="310" y="233"/>
                </a:cubicBezTo>
                <a:cubicBezTo>
                  <a:pt x="316" y="242"/>
                  <a:pt x="325" y="252"/>
                  <a:pt x="338" y="262"/>
                </a:cubicBezTo>
                <a:cubicBezTo>
                  <a:pt x="343" y="266"/>
                  <a:pt x="344" y="273"/>
                  <a:pt x="340" y="278"/>
                </a:cubicBezTo>
                <a:cubicBezTo>
                  <a:pt x="336" y="283"/>
                  <a:pt x="329" y="284"/>
                  <a:pt x="324" y="280"/>
                </a:cubicBezTo>
                <a:cubicBezTo>
                  <a:pt x="311" y="271"/>
                  <a:pt x="301" y="261"/>
                  <a:pt x="294" y="251"/>
                </a:cubicBezTo>
                <a:cubicBezTo>
                  <a:pt x="287" y="241"/>
                  <a:pt x="282" y="231"/>
                  <a:pt x="280" y="221"/>
                </a:cubicBezTo>
                <a:cubicBezTo>
                  <a:pt x="280" y="221"/>
                  <a:pt x="280" y="220"/>
                  <a:pt x="280" y="220"/>
                </a:cubicBezTo>
                <a:cubicBezTo>
                  <a:pt x="263" y="214"/>
                  <a:pt x="248" y="208"/>
                  <a:pt x="236" y="201"/>
                </a:cubicBezTo>
                <a:cubicBezTo>
                  <a:pt x="218" y="190"/>
                  <a:pt x="205" y="179"/>
                  <a:pt x="195" y="167"/>
                </a:cubicBezTo>
                <a:cubicBezTo>
                  <a:pt x="185" y="155"/>
                  <a:pt x="179" y="142"/>
                  <a:pt x="175" y="131"/>
                </a:cubicBezTo>
                <a:cubicBezTo>
                  <a:pt x="173" y="123"/>
                  <a:pt x="172" y="116"/>
                  <a:pt x="171" y="109"/>
                </a:cubicBezTo>
                <a:cubicBezTo>
                  <a:pt x="171" y="103"/>
                  <a:pt x="171" y="97"/>
                  <a:pt x="171" y="92"/>
                </a:cubicBezTo>
                <a:cubicBezTo>
                  <a:pt x="166" y="94"/>
                  <a:pt x="159" y="96"/>
                  <a:pt x="153" y="99"/>
                </a:cubicBezTo>
                <a:cubicBezTo>
                  <a:pt x="146" y="102"/>
                  <a:pt x="140" y="106"/>
                  <a:pt x="134" y="110"/>
                </a:cubicBezTo>
                <a:cubicBezTo>
                  <a:pt x="126" y="117"/>
                  <a:pt x="119" y="124"/>
                  <a:pt x="113" y="134"/>
                </a:cubicBezTo>
                <a:cubicBezTo>
                  <a:pt x="108" y="143"/>
                  <a:pt x="104" y="153"/>
                  <a:pt x="103" y="165"/>
                </a:cubicBezTo>
                <a:cubicBezTo>
                  <a:pt x="102" y="173"/>
                  <a:pt x="102" y="173"/>
                  <a:pt x="102" y="173"/>
                </a:cubicBezTo>
                <a:cubicBezTo>
                  <a:pt x="95" y="175"/>
                  <a:pt x="95" y="175"/>
                  <a:pt x="95" y="175"/>
                </a:cubicBezTo>
                <a:cubicBezTo>
                  <a:pt x="95" y="175"/>
                  <a:pt x="95" y="175"/>
                  <a:pt x="95" y="175"/>
                </a:cubicBezTo>
                <a:cubicBezTo>
                  <a:pt x="95" y="175"/>
                  <a:pt x="95" y="175"/>
                  <a:pt x="95" y="175"/>
                </a:cubicBezTo>
                <a:cubicBezTo>
                  <a:pt x="95" y="175"/>
                  <a:pt x="95" y="175"/>
                  <a:pt x="95" y="175"/>
                </a:cubicBezTo>
                <a:cubicBezTo>
                  <a:pt x="95" y="175"/>
                  <a:pt x="95" y="175"/>
                  <a:pt x="95" y="175"/>
                </a:cubicBezTo>
                <a:cubicBezTo>
                  <a:pt x="94" y="175"/>
                  <a:pt x="94" y="175"/>
                  <a:pt x="94" y="175"/>
                </a:cubicBezTo>
                <a:cubicBezTo>
                  <a:pt x="94" y="175"/>
                  <a:pt x="94" y="175"/>
                  <a:pt x="94" y="175"/>
                </a:cubicBezTo>
                <a:cubicBezTo>
                  <a:pt x="94" y="175"/>
                  <a:pt x="93" y="176"/>
                  <a:pt x="92" y="176"/>
                </a:cubicBezTo>
                <a:cubicBezTo>
                  <a:pt x="90" y="177"/>
                  <a:pt x="87" y="178"/>
                  <a:pt x="84" y="180"/>
                </a:cubicBezTo>
                <a:cubicBezTo>
                  <a:pt x="77" y="183"/>
                  <a:pt x="68" y="188"/>
                  <a:pt x="59" y="196"/>
                </a:cubicBezTo>
                <a:cubicBezTo>
                  <a:pt x="54" y="202"/>
                  <a:pt x="48" y="208"/>
                  <a:pt x="44" y="216"/>
                </a:cubicBezTo>
                <a:cubicBezTo>
                  <a:pt x="39" y="224"/>
                  <a:pt x="36" y="232"/>
                  <a:pt x="34" y="243"/>
                </a:cubicBezTo>
                <a:cubicBezTo>
                  <a:pt x="32" y="250"/>
                  <a:pt x="32" y="258"/>
                  <a:pt x="32" y="268"/>
                </a:cubicBezTo>
                <a:cubicBezTo>
                  <a:pt x="33" y="269"/>
                  <a:pt x="33" y="271"/>
                  <a:pt x="33" y="272"/>
                </a:cubicBezTo>
                <a:cubicBezTo>
                  <a:pt x="33" y="272"/>
                  <a:pt x="33" y="272"/>
                  <a:pt x="33" y="272"/>
                </a:cubicBezTo>
                <a:cubicBezTo>
                  <a:pt x="33" y="272"/>
                  <a:pt x="33" y="272"/>
                  <a:pt x="33" y="272"/>
                </a:cubicBezTo>
                <a:cubicBezTo>
                  <a:pt x="33" y="272"/>
                  <a:pt x="33" y="273"/>
                  <a:pt x="33" y="273"/>
                </a:cubicBezTo>
                <a:cubicBezTo>
                  <a:pt x="33" y="273"/>
                  <a:pt x="33" y="273"/>
                  <a:pt x="33" y="274"/>
                </a:cubicBezTo>
                <a:cubicBezTo>
                  <a:pt x="33" y="275"/>
                  <a:pt x="33" y="277"/>
                  <a:pt x="33" y="280"/>
                </a:cubicBezTo>
                <a:cubicBezTo>
                  <a:pt x="34" y="285"/>
                  <a:pt x="36" y="292"/>
                  <a:pt x="39" y="300"/>
                </a:cubicBezTo>
                <a:cubicBezTo>
                  <a:pt x="42" y="305"/>
                  <a:pt x="45" y="311"/>
                  <a:pt x="49" y="316"/>
                </a:cubicBezTo>
                <a:cubicBezTo>
                  <a:pt x="55" y="323"/>
                  <a:pt x="62" y="330"/>
                  <a:pt x="73" y="337"/>
                </a:cubicBezTo>
                <a:cubicBezTo>
                  <a:pt x="82" y="342"/>
                  <a:pt x="94" y="347"/>
                  <a:pt x="108" y="350"/>
                </a:cubicBezTo>
                <a:cubicBezTo>
                  <a:pt x="122" y="353"/>
                  <a:pt x="139" y="355"/>
                  <a:pt x="160" y="355"/>
                </a:cubicBezTo>
                <a:cubicBezTo>
                  <a:pt x="161" y="355"/>
                  <a:pt x="162" y="356"/>
                  <a:pt x="163" y="356"/>
                </a:cubicBezTo>
                <a:cubicBezTo>
                  <a:pt x="164" y="351"/>
                  <a:pt x="166" y="346"/>
                  <a:pt x="168" y="341"/>
                </a:cubicBezTo>
                <a:cubicBezTo>
                  <a:pt x="170" y="338"/>
                  <a:pt x="172" y="336"/>
                  <a:pt x="174" y="333"/>
                </a:cubicBezTo>
                <a:cubicBezTo>
                  <a:pt x="177" y="330"/>
                  <a:pt x="182" y="329"/>
                  <a:pt x="185" y="332"/>
                </a:cubicBezTo>
                <a:cubicBezTo>
                  <a:pt x="188" y="335"/>
                  <a:pt x="189" y="340"/>
                  <a:pt x="186" y="343"/>
                </a:cubicBezTo>
                <a:cubicBezTo>
                  <a:pt x="184" y="345"/>
                  <a:pt x="183" y="347"/>
                  <a:pt x="182" y="349"/>
                </a:cubicBezTo>
                <a:cubicBezTo>
                  <a:pt x="180" y="353"/>
                  <a:pt x="178" y="356"/>
                  <a:pt x="178" y="360"/>
                </a:cubicBezTo>
                <a:cubicBezTo>
                  <a:pt x="177" y="363"/>
                  <a:pt x="177" y="367"/>
                  <a:pt x="177" y="370"/>
                </a:cubicBezTo>
                <a:cubicBezTo>
                  <a:pt x="177" y="377"/>
                  <a:pt x="179" y="382"/>
                  <a:pt x="181" y="386"/>
                </a:cubicBezTo>
                <a:cubicBezTo>
                  <a:pt x="182" y="388"/>
                  <a:pt x="183" y="390"/>
                  <a:pt x="183" y="390"/>
                </a:cubicBezTo>
                <a:cubicBezTo>
                  <a:pt x="183" y="390"/>
                  <a:pt x="183" y="390"/>
                  <a:pt x="183" y="390"/>
                </a:cubicBezTo>
                <a:cubicBezTo>
                  <a:pt x="183" y="390"/>
                  <a:pt x="183" y="390"/>
                  <a:pt x="183" y="390"/>
                </a:cubicBezTo>
                <a:cubicBezTo>
                  <a:pt x="183" y="390"/>
                  <a:pt x="183" y="390"/>
                  <a:pt x="183" y="390"/>
                </a:cubicBezTo>
                <a:cubicBezTo>
                  <a:pt x="185" y="393"/>
                  <a:pt x="184" y="398"/>
                  <a:pt x="180" y="400"/>
                </a:cubicBezTo>
                <a:cubicBezTo>
                  <a:pt x="177" y="403"/>
                  <a:pt x="172" y="402"/>
                  <a:pt x="170" y="398"/>
                </a:cubicBezTo>
                <a:cubicBezTo>
                  <a:pt x="169" y="398"/>
                  <a:pt x="168" y="395"/>
                  <a:pt x="166" y="392"/>
                </a:cubicBezTo>
                <a:cubicBezTo>
                  <a:pt x="165" y="388"/>
                  <a:pt x="163" y="384"/>
                  <a:pt x="162" y="378"/>
                </a:cubicBezTo>
                <a:cubicBezTo>
                  <a:pt x="162" y="379"/>
                  <a:pt x="161" y="379"/>
                  <a:pt x="160" y="379"/>
                </a:cubicBezTo>
                <a:cubicBezTo>
                  <a:pt x="138" y="379"/>
                  <a:pt x="119" y="376"/>
                  <a:pt x="103" y="373"/>
                </a:cubicBezTo>
                <a:cubicBezTo>
                  <a:pt x="86" y="369"/>
                  <a:pt x="73" y="363"/>
                  <a:pt x="62" y="357"/>
                </a:cubicBezTo>
                <a:cubicBezTo>
                  <a:pt x="47" y="348"/>
                  <a:pt x="36" y="338"/>
                  <a:pt x="28" y="327"/>
                </a:cubicBezTo>
                <a:cubicBezTo>
                  <a:pt x="23" y="320"/>
                  <a:pt x="20" y="314"/>
                  <a:pt x="17" y="307"/>
                </a:cubicBezTo>
                <a:cubicBezTo>
                  <a:pt x="14" y="313"/>
                  <a:pt x="10" y="321"/>
                  <a:pt x="7" y="329"/>
                </a:cubicBezTo>
                <a:cubicBezTo>
                  <a:pt x="4" y="337"/>
                  <a:pt x="2" y="347"/>
                  <a:pt x="1" y="357"/>
                </a:cubicBezTo>
                <a:cubicBezTo>
                  <a:pt x="0" y="363"/>
                  <a:pt x="0" y="370"/>
                  <a:pt x="1" y="377"/>
                </a:cubicBezTo>
                <a:cubicBezTo>
                  <a:pt x="1" y="379"/>
                  <a:pt x="1" y="380"/>
                  <a:pt x="1" y="382"/>
                </a:cubicBezTo>
                <a:cubicBezTo>
                  <a:pt x="4" y="379"/>
                  <a:pt x="6" y="376"/>
                  <a:pt x="9" y="373"/>
                </a:cubicBezTo>
                <a:cubicBezTo>
                  <a:pt x="14" y="367"/>
                  <a:pt x="21" y="361"/>
                  <a:pt x="29" y="357"/>
                </a:cubicBezTo>
                <a:cubicBezTo>
                  <a:pt x="35" y="354"/>
                  <a:pt x="42" y="356"/>
                  <a:pt x="45" y="361"/>
                </a:cubicBezTo>
                <a:cubicBezTo>
                  <a:pt x="48" y="367"/>
                  <a:pt x="46" y="374"/>
                  <a:pt x="41" y="377"/>
                </a:cubicBezTo>
                <a:cubicBezTo>
                  <a:pt x="35" y="380"/>
                  <a:pt x="30" y="384"/>
                  <a:pt x="26" y="389"/>
                </a:cubicBezTo>
                <a:cubicBezTo>
                  <a:pt x="22" y="393"/>
                  <a:pt x="19" y="398"/>
                  <a:pt x="16" y="402"/>
                </a:cubicBezTo>
                <a:cubicBezTo>
                  <a:pt x="13" y="407"/>
                  <a:pt x="11" y="412"/>
                  <a:pt x="10" y="415"/>
                </a:cubicBezTo>
                <a:cubicBezTo>
                  <a:pt x="10" y="416"/>
                  <a:pt x="10" y="416"/>
                  <a:pt x="10" y="417"/>
                </a:cubicBezTo>
                <a:cubicBezTo>
                  <a:pt x="9" y="418"/>
                  <a:pt x="9" y="418"/>
                  <a:pt x="9" y="419"/>
                </a:cubicBezTo>
                <a:cubicBezTo>
                  <a:pt x="9" y="419"/>
                  <a:pt x="9" y="419"/>
                  <a:pt x="9" y="419"/>
                </a:cubicBezTo>
                <a:cubicBezTo>
                  <a:pt x="9" y="420"/>
                  <a:pt x="9" y="420"/>
                  <a:pt x="8" y="420"/>
                </a:cubicBezTo>
                <a:cubicBezTo>
                  <a:pt x="8" y="420"/>
                  <a:pt x="8" y="420"/>
                  <a:pt x="8" y="421"/>
                </a:cubicBezTo>
                <a:cubicBezTo>
                  <a:pt x="8" y="421"/>
                  <a:pt x="8" y="421"/>
                  <a:pt x="8" y="421"/>
                </a:cubicBezTo>
                <a:cubicBezTo>
                  <a:pt x="7" y="425"/>
                  <a:pt x="5" y="430"/>
                  <a:pt x="4" y="436"/>
                </a:cubicBezTo>
                <a:cubicBezTo>
                  <a:pt x="2" y="448"/>
                  <a:pt x="0" y="465"/>
                  <a:pt x="3" y="483"/>
                </a:cubicBezTo>
                <a:cubicBezTo>
                  <a:pt x="5" y="495"/>
                  <a:pt x="9" y="508"/>
                  <a:pt x="16" y="520"/>
                </a:cubicBezTo>
                <a:cubicBezTo>
                  <a:pt x="19" y="528"/>
                  <a:pt x="24" y="535"/>
                  <a:pt x="31" y="542"/>
                </a:cubicBezTo>
                <a:cubicBezTo>
                  <a:pt x="33" y="545"/>
                  <a:pt x="36" y="548"/>
                  <a:pt x="39" y="551"/>
                </a:cubicBezTo>
                <a:cubicBezTo>
                  <a:pt x="40" y="547"/>
                  <a:pt x="41" y="542"/>
                  <a:pt x="42" y="537"/>
                </a:cubicBezTo>
                <a:cubicBezTo>
                  <a:pt x="45" y="524"/>
                  <a:pt x="51" y="508"/>
                  <a:pt x="59" y="493"/>
                </a:cubicBezTo>
                <a:cubicBezTo>
                  <a:pt x="67" y="479"/>
                  <a:pt x="78" y="465"/>
                  <a:pt x="93" y="453"/>
                </a:cubicBezTo>
                <a:cubicBezTo>
                  <a:pt x="107" y="441"/>
                  <a:pt x="125" y="431"/>
                  <a:pt x="147" y="425"/>
                </a:cubicBezTo>
                <a:cubicBezTo>
                  <a:pt x="147" y="425"/>
                  <a:pt x="147" y="425"/>
                  <a:pt x="147" y="425"/>
                </a:cubicBezTo>
                <a:cubicBezTo>
                  <a:pt x="147" y="425"/>
                  <a:pt x="147" y="425"/>
                  <a:pt x="147" y="425"/>
                </a:cubicBezTo>
                <a:cubicBezTo>
                  <a:pt x="147" y="425"/>
                  <a:pt x="147" y="425"/>
                  <a:pt x="147" y="425"/>
                </a:cubicBezTo>
                <a:cubicBezTo>
                  <a:pt x="147" y="425"/>
                  <a:pt x="147" y="425"/>
                  <a:pt x="147" y="425"/>
                </a:cubicBezTo>
                <a:cubicBezTo>
                  <a:pt x="149" y="425"/>
                  <a:pt x="157" y="423"/>
                  <a:pt x="169" y="421"/>
                </a:cubicBezTo>
                <a:cubicBezTo>
                  <a:pt x="182" y="420"/>
                  <a:pt x="200" y="420"/>
                  <a:pt x="220" y="424"/>
                </a:cubicBezTo>
                <a:cubicBezTo>
                  <a:pt x="233" y="426"/>
                  <a:pt x="247" y="431"/>
                  <a:pt x="260" y="439"/>
                </a:cubicBezTo>
                <a:cubicBezTo>
                  <a:pt x="269" y="444"/>
                  <a:pt x="278" y="450"/>
                  <a:pt x="286" y="458"/>
                </a:cubicBezTo>
                <a:cubicBezTo>
                  <a:pt x="294" y="466"/>
                  <a:pt x="301" y="475"/>
                  <a:pt x="308" y="486"/>
                </a:cubicBezTo>
                <a:cubicBezTo>
                  <a:pt x="312" y="491"/>
                  <a:pt x="310" y="499"/>
                  <a:pt x="305" y="502"/>
                </a:cubicBezTo>
                <a:cubicBezTo>
                  <a:pt x="299" y="505"/>
                  <a:pt x="292" y="504"/>
                  <a:pt x="289" y="498"/>
                </a:cubicBezTo>
                <a:cubicBezTo>
                  <a:pt x="283" y="489"/>
                  <a:pt x="276" y="481"/>
                  <a:pt x="270" y="475"/>
                </a:cubicBezTo>
                <a:cubicBezTo>
                  <a:pt x="263" y="468"/>
                  <a:pt x="256" y="463"/>
                  <a:pt x="249" y="459"/>
                </a:cubicBezTo>
                <a:cubicBezTo>
                  <a:pt x="238" y="453"/>
                  <a:pt x="226" y="449"/>
                  <a:pt x="215" y="447"/>
                </a:cubicBezTo>
                <a:cubicBezTo>
                  <a:pt x="205" y="444"/>
                  <a:pt x="194" y="444"/>
                  <a:pt x="185" y="444"/>
                </a:cubicBezTo>
                <a:cubicBezTo>
                  <a:pt x="167" y="444"/>
                  <a:pt x="154" y="448"/>
                  <a:pt x="154" y="448"/>
                </a:cubicBezTo>
                <a:cubicBezTo>
                  <a:pt x="154" y="448"/>
                  <a:pt x="154" y="448"/>
                  <a:pt x="154" y="448"/>
                </a:cubicBezTo>
                <a:cubicBezTo>
                  <a:pt x="154" y="448"/>
                  <a:pt x="154" y="448"/>
                  <a:pt x="154" y="448"/>
                </a:cubicBezTo>
                <a:cubicBezTo>
                  <a:pt x="154" y="448"/>
                  <a:pt x="154" y="448"/>
                  <a:pt x="154" y="448"/>
                </a:cubicBezTo>
                <a:cubicBezTo>
                  <a:pt x="135" y="453"/>
                  <a:pt x="120" y="461"/>
                  <a:pt x="108" y="471"/>
                </a:cubicBezTo>
                <a:cubicBezTo>
                  <a:pt x="96" y="481"/>
                  <a:pt x="86" y="493"/>
                  <a:pt x="79" y="505"/>
                </a:cubicBezTo>
                <a:cubicBezTo>
                  <a:pt x="72" y="518"/>
                  <a:pt x="67" y="531"/>
                  <a:pt x="65" y="542"/>
                </a:cubicBezTo>
                <a:cubicBezTo>
                  <a:pt x="62" y="551"/>
                  <a:pt x="62" y="559"/>
                  <a:pt x="62" y="565"/>
                </a:cubicBezTo>
                <a:cubicBezTo>
                  <a:pt x="62" y="566"/>
                  <a:pt x="62" y="568"/>
                  <a:pt x="62" y="569"/>
                </a:cubicBezTo>
                <a:cubicBezTo>
                  <a:pt x="62" y="570"/>
                  <a:pt x="62" y="570"/>
                  <a:pt x="62" y="570"/>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7"/>
                  <a:pt x="63" y="577"/>
                  <a:pt x="63" y="578"/>
                </a:cubicBezTo>
                <a:cubicBezTo>
                  <a:pt x="63" y="581"/>
                  <a:pt x="63" y="584"/>
                  <a:pt x="64" y="588"/>
                </a:cubicBezTo>
                <a:cubicBezTo>
                  <a:pt x="65" y="595"/>
                  <a:pt x="68" y="606"/>
                  <a:pt x="74" y="618"/>
                </a:cubicBezTo>
                <a:cubicBezTo>
                  <a:pt x="78" y="626"/>
                  <a:pt x="83" y="634"/>
                  <a:pt x="89" y="642"/>
                </a:cubicBezTo>
                <a:cubicBezTo>
                  <a:pt x="98" y="653"/>
                  <a:pt x="110" y="664"/>
                  <a:pt x="126" y="673"/>
                </a:cubicBezTo>
                <a:cubicBezTo>
                  <a:pt x="139" y="681"/>
                  <a:pt x="156" y="688"/>
                  <a:pt x="177" y="692"/>
                </a:cubicBezTo>
                <a:cubicBezTo>
                  <a:pt x="177" y="692"/>
                  <a:pt x="177" y="692"/>
                  <a:pt x="177" y="692"/>
                </a:cubicBezTo>
                <a:cubicBezTo>
                  <a:pt x="178" y="692"/>
                  <a:pt x="178" y="693"/>
                  <a:pt x="180" y="693"/>
                </a:cubicBezTo>
                <a:cubicBezTo>
                  <a:pt x="182" y="693"/>
                  <a:pt x="185" y="693"/>
                  <a:pt x="189" y="693"/>
                </a:cubicBezTo>
                <a:cubicBezTo>
                  <a:pt x="197" y="693"/>
                  <a:pt x="208" y="693"/>
                  <a:pt x="219" y="690"/>
                </a:cubicBezTo>
                <a:cubicBezTo>
                  <a:pt x="227" y="688"/>
                  <a:pt x="234" y="685"/>
                  <a:pt x="241" y="681"/>
                </a:cubicBezTo>
                <a:cubicBezTo>
                  <a:pt x="247" y="678"/>
                  <a:pt x="252" y="675"/>
                  <a:pt x="256" y="672"/>
                </a:cubicBezTo>
                <a:cubicBezTo>
                  <a:pt x="260" y="669"/>
                  <a:pt x="263" y="666"/>
                  <a:pt x="267" y="662"/>
                </a:cubicBezTo>
                <a:cubicBezTo>
                  <a:pt x="270" y="660"/>
                  <a:pt x="272" y="657"/>
                  <a:pt x="275" y="654"/>
                </a:cubicBezTo>
                <a:cubicBezTo>
                  <a:pt x="278" y="650"/>
                  <a:pt x="282" y="645"/>
                  <a:pt x="286" y="638"/>
                </a:cubicBezTo>
                <a:cubicBezTo>
                  <a:pt x="292" y="630"/>
                  <a:pt x="298" y="620"/>
                  <a:pt x="306" y="607"/>
                </a:cubicBezTo>
                <a:cubicBezTo>
                  <a:pt x="306" y="607"/>
                  <a:pt x="306" y="607"/>
                  <a:pt x="306" y="607"/>
                </a:cubicBezTo>
                <a:lnTo>
                  <a:pt x="475" y="312"/>
                </a:lnTo>
                <a:close/>
              </a:path>
            </a:pathLst>
          </a:custGeom>
          <a:solidFill>
            <a:srgbClr val="2686A7"/>
          </a:solidFill>
          <a:ln w="9525">
            <a:noFill/>
            <a:round/>
          </a:ln>
        </p:spPr>
        <p:txBody>
          <a:bodyPr vert="horz" wrap="square" lIns="60960" tIns="30480" rIns="60960" bIns="3048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 name="Freeform 19">
            <a:extLst>
              <a:ext uri="{FF2B5EF4-FFF2-40B4-BE49-F238E27FC236}">
                <a16:creationId xmlns:a16="http://schemas.microsoft.com/office/drawing/2014/main" id="{C2CA77D3-263B-83DC-ADF1-55840F44C726}"/>
              </a:ext>
            </a:extLst>
          </p:cNvPr>
          <p:cNvSpPr/>
          <p:nvPr/>
        </p:nvSpPr>
        <p:spPr bwMode="auto">
          <a:xfrm rot="19803827">
            <a:off x="5381388" y="4747504"/>
            <a:ext cx="446735" cy="810216"/>
          </a:xfrm>
          <a:custGeom>
            <a:avLst/>
            <a:gdLst/>
            <a:ahLst/>
            <a:cxnLst>
              <a:cxn ang="0">
                <a:pos x="18" y="197"/>
              </a:cxn>
              <a:cxn ang="0">
                <a:pos x="14" y="195"/>
              </a:cxn>
              <a:cxn ang="0">
                <a:pos x="9" y="156"/>
              </a:cxn>
              <a:cxn ang="0">
                <a:pos x="44" y="35"/>
              </a:cxn>
              <a:cxn ang="0">
                <a:pos x="67" y="3"/>
              </a:cxn>
              <a:cxn ang="0">
                <a:pos x="99" y="26"/>
              </a:cxn>
              <a:cxn ang="0">
                <a:pos x="54" y="190"/>
              </a:cxn>
              <a:cxn ang="0">
                <a:pos x="18" y="197"/>
              </a:cxn>
            </a:cxnLst>
            <a:rect l="0" t="0" r="r" b="b"/>
            <a:pathLst>
              <a:path w="113" h="204">
                <a:moveTo>
                  <a:pt x="18" y="197"/>
                </a:moveTo>
                <a:cubicBezTo>
                  <a:pt x="17" y="197"/>
                  <a:pt x="16" y="196"/>
                  <a:pt x="14" y="195"/>
                </a:cubicBezTo>
                <a:cubicBezTo>
                  <a:pt x="2" y="186"/>
                  <a:pt x="0" y="168"/>
                  <a:pt x="9" y="156"/>
                </a:cubicBezTo>
                <a:cubicBezTo>
                  <a:pt x="10" y="155"/>
                  <a:pt x="54" y="97"/>
                  <a:pt x="44" y="35"/>
                </a:cubicBezTo>
                <a:cubicBezTo>
                  <a:pt x="41" y="20"/>
                  <a:pt x="52" y="5"/>
                  <a:pt x="67" y="3"/>
                </a:cubicBezTo>
                <a:cubicBezTo>
                  <a:pt x="83" y="0"/>
                  <a:pt x="97" y="11"/>
                  <a:pt x="99" y="26"/>
                </a:cubicBezTo>
                <a:cubicBezTo>
                  <a:pt x="113" y="112"/>
                  <a:pt x="56" y="187"/>
                  <a:pt x="54" y="190"/>
                </a:cubicBezTo>
                <a:cubicBezTo>
                  <a:pt x="45" y="202"/>
                  <a:pt x="30" y="204"/>
                  <a:pt x="18" y="197"/>
                </a:cubicBezTo>
                <a:close/>
              </a:path>
            </a:pathLst>
          </a:custGeom>
          <a:solidFill>
            <a:srgbClr val="445469"/>
          </a:solidFill>
          <a:ln w="9525">
            <a:noFill/>
            <a:round/>
          </a:ln>
        </p:spPr>
        <p:txBody>
          <a:bodyPr vert="horz" wrap="square" lIns="60960" tIns="30480" rIns="60960" bIns="3048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9" name="Freeform 20">
            <a:extLst>
              <a:ext uri="{FF2B5EF4-FFF2-40B4-BE49-F238E27FC236}">
                <a16:creationId xmlns:a16="http://schemas.microsoft.com/office/drawing/2014/main" id="{D5C3B53E-D66E-0C55-73B6-42207F05C76D}"/>
              </a:ext>
            </a:extLst>
          </p:cNvPr>
          <p:cNvSpPr/>
          <p:nvPr/>
        </p:nvSpPr>
        <p:spPr bwMode="auto">
          <a:xfrm rot="19803827">
            <a:off x="6076523" y="4827280"/>
            <a:ext cx="665446" cy="675179"/>
          </a:xfrm>
          <a:custGeom>
            <a:avLst/>
            <a:gdLst/>
            <a:ahLst/>
            <a:cxnLst>
              <a:cxn ang="0">
                <a:pos x="18" y="162"/>
              </a:cxn>
              <a:cxn ang="0">
                <a:pos x="6" y="127"/>
              </a:cxn>
              <a:cxn ang="0">
                <a:pos x="125" y="6"/>
              </a:cxn>
              <a:cxn ang="0">
                <a:pos x="161" y="22"/>
              </a:cxn>
              <a:cxn ang="0">
                <a:pos x="145" y="58"/>
              </a:cxn>
              <a:cxn ang="0">
                <a:pos x="58" y="149"/>
              </a:cxn>
              <a:cxn ang="0">
                <a:pos x="21" y="164"/>
              </a:cxn>
              <a:cxn ang="0">
                <a:pos x="18" y="162"/>
              </a:cxn>
            </a:cxnLst>
            <a:rect l="0" t="0" r="r" b="b"/>
            <a:pathLst>
              <a:path w="167" h="170">
                <a:moveTo>
                  <a:pt x="18" y="162"/>
                </a:moveTo>
                <a:cubicBezTo>
                  <a:pt x="6" y="155"/>
                  <a:pt x="0" y="140"/>
                  <a:pt x="6" y="127"/>
                </a:cubicBezTo>
                <a:cubicBezTo>
                  <a:pt x="7" y="124"/>
                  <a:pt x="44" y="37"/>
                  <a:pt x="125" y="6"/>
                </a:cubicBezTo>
                <a:cubicBezTo>
                  <a:pt x="140" y="0"/>
                  <a:pt x="156" y="8"/>
                  <a:pt x="161" y="22"/>
                </a:cubicBezTo>
                <a:cubicBezTo>
                  <a:pt x="167" y="37"/>
                  <a:pt x="160" y="53"/>
                  <a:pt x="145" y="58"/>
                </a:cubicBezTo>
                <a:cubicBezTo>
                  <a:pt x="87" y="81"/>
                  <a:pt x="58" y="148"/>
                  <a:pt x="58" y="149"/>
                </a:cubicBezTo>
                <a:cubicBezTo>
                  <a:pt x="52" y="163"/>
                  <a:pt x="35" y="170"/>
                  <a:pt x="21" y="164"/>
                </a:cubicBezTo>
                <a:cubicBezTo>
                  <a:pt x="20" y="163"/>
                  <a:pt x="19" y="163"/>
                  <a:pt x="18" y="162"/>
                </a:cubicBezTo>
                <a:close/>
              </a:path>
            </a:pathLst>
          </a:custGeom>
          <a:solidFill>
            <a:srgbClr val="445469"/>
          </a:solidFill>
          <a:ln w="9525">
            <a:noFill/>
            <a:round/>
          </a:ln>
        </p:spPr>
        <p:txBody>
          <a:bodyPr vert="horz" wrap="square" lIns="60960" tIns="30480" rIns="60960" bIns="3048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10" name="Group 23">
            <a:extLst>
              <a:ext uri="{FF2B5EF4-FFF2-40B4-BE49-F238E27FC236}">
                <a16:creationId xmlns:a16="http://schemas.microsoft.com/office/drawing/2014/main" id="{55F5DDF5-CB2D-5FDE-5AF7-CAB5FF3A1E8C}"/>
              </a:ext>
            </a:extLst>
          </p:cNvPr>
          <p:cNvGrpSpPr/>
          <p:nvPr/>
        </p:nvGrpSpPr>
        <p:grpSpPr>
          <a:xfrm>
            <a:off x="695425" y="3685656"/>
            <a:ext cx="2913205" cy="707947"/>
            <a:chOff x="3980060" y="6527169"/>
            <a:chExt cx="5826410" cy="1415894"/>
          </a:xfrm>
        </p:grpSpPr>
        <p:grpSp>
          <p:nvGrpSpPr>
            <p:cNvPr id="11" name="Group 24">
              <a:extLst>
                <a:ext uri="{FF2B5EF4-FFF2-40B4-BE49-F238E27FC236}">
                  <a16:creationId xmlns:a16="http://schemas.microsoft.com/office/drawing/2014/main" id="{45DAD432-89C9-DFA6-B335-C6D7316683C1}"/>
                </a:ext>
              </a:extLst>
            </p:cNvPr>
            <p:cNvGrpSpPr/>
            <p:nvPr/>
          </p:nvGrpSpPr>
          <p:grpSpPr>
            <a:xfrm>
              <a:off x="8401547" y="6527169"/>
              <a:ext cx="1404923" cy="1294259"/>
              <a:chOff x="13296064" y="10607541"/>
              <a:chExt cx="1265763" cy="1166060"/>
            </a:xfrm>
            <a:solidFill>
              <a:srgbClr val="54BE71"/>
            </a:solidFill>
          </p:grpSpPr>
          <p:sp>
            <p:nvSpPr>
              <p:cNvPr id="19" name="Freeform 269">
                <a:extLst>
                  <a:ext uri="{FF2B5EF4-FFF2-40B4-BE49-F238E27FC236}">
                    <a16:creationId xmlns:a16="http://schemas.microsoft.com/office/drawing/2014/main" id="{C3AAD905-C245-5F8D-2171-C05C7433D9EB}"/>
                  </a:ext>
                </a:extLst>
              </p:cNvPr>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rgbClr val="8BC24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0" name="Freeform 270">
                <a:extLst>
                  <a:ext uri="{FF2B5EF4-FFF2-40B4-BE49-F238E27FC236}">
                    <a16:creationId xmlns:a16="http://schemas.microsoft.com/office/drawing/2014/main" id="{60ADA460-572D-FB57-0F93-2FE2B00D8B9B}"/>
                  </a:ext>
                </a:extLst>
              </p:cNvPr>
              <p:cNvSpPr>
                <a:spLocks noChangeArrowheads="1"/>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rgbClr val="8BC24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12" name="Freeform 25">
              <a:extLst>
                <a:ext uri="{FF2B5EF4-FFF2-40B4-BE49-F238E27FC236}">
                  <a16:creationId xmlns:a16="http://schemas.microsoft.com/office/drawing/2014/main" id="{7CAE3F3B-17F4-8B7D-0451-3776EDAAAEBE}"/>
                </a:ext>
              </a:extLst>
            </p:cNvPr>
            <p:cNvSpPr>
              <a:spLocks noChangeArrowheads="1"/>
            </p:cNvSpPr>
            <p:nvPr/>
          </p:nvSpPr>
          <p:spPr bwMode="auto">
            <a:xfrm>
              <a:off x="8823697" y="6906421"/>
              <a:ext cx="532732" cy="532736"/>
            </a:xfrm>
            <a:custGeom>
              <a:avLst/>
              <a:gdLst>
                <a:gd name="T0" fmla="*/ 399 w 444"/>
                <a:gd name="T1" fmla="*/ 53 h 444"/>
                <a:gd name="T2" fmla="*/ 399 w 444"/>
                <a:gd name="T3" fmla="*/ 53 h 444"/>
                <a:gd name="T4" fmla="*/ 372 w 444"/>
                <a:gd name="T5" fmla="*/ 53 h 444"/>
                <a:gd name="T6" fmla="*/ 372 w 444"/>
                <a:gd name="T7" fmla="*/ 98 h 444"/>
                <a:gd name="T8" fmla="*/ 293 w 444"/>
                <a:gd name="T9" fmla="*/ 98 h 444"/>
                <a:gd name="T10" fmla="*/ 293 w 444"/>
                <a:gd name="T11" fmla="*/ 53 h 444"/>
                <a:gd name="T12" fmla="*/ 151 w 444"/>
                <a:gd name="T13" fmla="*/ 53 h 444"/>
                <a:gd name="T14" fmla="*/ 151 w 444"/>
                <a:gd name="T15" fmla="*/ 98 h 444"/>
                <a:gd name="T16" fmla="*/ 71 w 444"/>
                <a:gd name="T17" fmla="*/ 98 h 444"/>
                <a:gd name="T18" fmla="*/ 71 w 444"/>
                <a:gd name="T19" fmla="*/ 53 h 444"/>
                <a:gd name="T20" fmla="*/ 45 w 444"/>
                <a:gd name="T21" fmla="*/ 53 h 444"/>
                <a:gd name="T22" fmla="*/ 0 w 444"/>
                <a:gd name="T23" fmla="*/ 98 h 444"/>
                <a:gd name="T24" fmla="*/ 0 w 444"/>
                <a:gd name="T25" fmla="*/ 399 h 444"/>
                <a:gd name="T26" fmla="*/ 45 w 444"/>
                <a:gd name="T27" fmla="*/ 443 h 444"/>
                <a:gd name="T28" fmla="*/ 399 w 444"/>
                <a:gd name="T29" fmla="*/ 443 h 444"/>
                <a:gd name="T30" fmla="*/ 443 w 444"/>
                <a:gd name="T31" fmla="*/ 399 h 444"/>
                <a:gd name="T32" fmla="*/ 443 w 444"/>
                <a:gd name="T33" fmla="*/ 98 h 444"/>
                <a:gd name="T34" fmla="*/ 399 w 444"/>
                <a:gd name="T35" fmla="*/ 53 h 444"/>
                <a:gd name="T36" fmla="*/ 399 w 444"/>
                <a:gd name="T37" fmla="*/ 399 h 444"/>
                <a:gd name="T38" fmla="*/ 399 w 444"/>
                <a:gd name="T39" fmla="*/ 399 h 444"/>
                <a:gd name="T40" fmla="*/ 45 w 444"/>
                <a:gd name="T41" fmla="*/ 399 h 444"/>
                <a:gd name="T42" fmla="*/ 45 w 444"/>
                <a:gd name="T43" fmla="*/ 196 h 444"/>
                <a:gd name="T44" fmla="*/ 399 w 444"/>
                <a:gd name="T45" fmla="*/ 196 h 444"/>
                <a:gd name="T46" fmla="*/ 399 w 444"/>
                <a:gd name="T47" fmla="*/ 399 h 444"/>
                <a:gd name="T48" fmla="*/ 124 w 444"/>
                <a:gd name="T49" fmla="*/ 0 h 444"/>
                <a:gd name="T50" fmla="*/ 124 w 444"/>
                <a:gd name="T51" fmla="*/ 0 h 444"/>
                <a:gd name="T52" fmla="*/ 89 w 444"/>
                <a:gd name="T53" fmla="*/ 0 h 444"/>
                <a:gd name="T54" fmla="*/ 89 w 444"/>
                <a:gd name="T55" fmla="*/ 89 h 444"/>
                <a:gd name="T56" fmla="*/ 124 w 444"/>
                <a:gd name="T57" fmla="*/ 89 h 444"/>
                <a:gd name="T58" fmla="*/ 124 w 444"/>
                <a:gd name="T59" fmla="*/ 0 h 444"/>
                <a:gd name="T60" fmla="*/ 354 w 444"/>
                <a:gd name="T61" fmla="*/ 0 h 444"/>
                <a:gd name="T62" fmla="*/ 354 w 444"/>
                <a:gd name="T63" fmla="*/ 0 h 444"/>
                <a:gd name="T64" fmla="*/ 319 w 444"/>
                <a:gd name="T65" fmla="*/ 0 h 444"/>
                <a:gd name="T66" fmla="*/ 319 w 444"/>
                <a:gd name="T67" fmla="*/ 89 h 444"/>
                <a:gd name="T68" fmla="*/ 354 w 444"/>
                <a:gd name="T69" fmla="*/ 89 h 444"/>
                <a:gd name="T70" fmla="*/ 354 w 444"/>
                <a:gd name="T71"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ysClr val="window" lastClr="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13" name="Group 26">
              <a:extLst>
                <a:ext uri="{FF2B5EF4-FFF2-40B4-BE49-F238E27FC236}">
                  <a16:creationId xmlns:a16="http://schemas.microsoft.com/office/drawing/2014/main" id="{1779599D-7E4F-F070-9E00-E6234949ABCD}"/>
                </a:ext>
              </a:extLst>
            </p:cNvPr>
            <p:cNvGrpSpPr/>
            <p:nvPr/>
          </p:nvGrpSpPr>
          <p:grpSpPr>
            <a:xfrm>
              <a:off x="7972912" y="7036446"/>
              <a:ext cx="304072" cy="303870"/>
              <a:chOff x="8571240" y="5550087"/>
              <a:chExt cx="304072" cy="303870"/>
            </a:xfrm>
          </p:grpSpPr>
          <p:sp>
            <p:nvSpPr>
              <p:cNvPr id="15" name="Freeform 324">
                <a:extLst>
                  <a:ext uri="{FF2B5EF4-FFF2-40B4-BE49-F238E27FC236}">
                    <a16:creationId xmlns:a16="http://schemas.microsoft.com/office/drawing/2014/main" id="{A74ABDC6-DE82-8632-5E79-19E97987F07E}"/>
                  </a:ext>
                </a:extLst>
              </p:cNvPr>
              <p:cNvSpPr>
                <a:spLocks noChangeArrowheads="1"/>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rgbClr val="8BC24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16" name="Group 30">
                <a:extLst>
                  <a:ext uri="{FF2B5EF4-FFF2-40B4-BE49-F238E27FC236}">
                    <a16:creationId xmlns:a16="http://schemas.microsoft.com/office/drawing/2014/main" id="{7A289BC4-B0BD-4DAE-FDFC-F3A1CFCB2831}"/>
                  </a:ext>
                </a:extLst>
              </p:cNvPr>
              <p:cNvGrpSpPr/>
              <p:nvPr/>
            </p:nvGrpSpPr>
            <p:grpSpPr>
              <a:xfrm>
                <a:off x="8633181" y="5620427"/>
                <a:ext cx="183006" cy="180070"/>
                <a:chOff x="8633181" y="5620427"/>
                <a:chExt cx="183006" cy="180070"/>
              </a:xfrm>
              <a:solidFill>
                <a:sysClr val="window" lastClr="FFFFFF"/>
              </a:solidFill>
            </p:grpSpPr>
            <p:sp>
              <p:nvSpPr>
                <p:cNvPr id="17" name="Freeform 325">
                  <a:extLst>
                    <a:ext uri="{FF2B5EF4-FFF2-40B4-BE49-F238E27FC236}">
                      <a16:creationId xmlns:a16="http://schemas.microsoft.com/office/drawing/2014/main" id="{600B1C85-09E2-5064-36F5-5020103CDBF2}"/>
                    </a:ext>
                  </a:extLst>
                </p:cNvPr>
                <p:cNvSpPr>
                  <a:spLocks noChangeArrowheads="1"/>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8" name="Freeform 326">
                  <a:extLst>
                    <a:ext uri="{FF2B5EF4-FFF2-40B4-BE49-F238E27FC236}">
                      <a16:creationId xmlns:a16="http://schemas.microsoft.com/office/drawing/2014/main" id="{3AB6DF52-03D7-DA95-03B4-C97B2B301E3B}"/>
                    </a:ext>
                  </a:extLst>
                </p:cNvPr>
                <p:cNvSpPr>
                  <a:spLocks noChangeArrowheads="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14" name="TextBox 73">
              <a:extLst>
                <a:ext uri="{FF2B5EF4-FFF2-40B4-BE49-F238E27FC236}">
                  <a16:creationId xmlns:a16="http://schemas.microsoft.com/office/drawing/2014/main" id="{C4731993-BD55-49BE-4301-00678A26B143}"/>
                </a:ext>
              </a:extLst>
            </p:cNvPr>
            <p:cNvSpPr txBox="1"/>
            <p:nvPr/>
          </p:nvSpPr>
          <p:spPr>
            <a:xfrm>
              <a:off x="3980060" y="6773549"/>
              <a:ext cx="4071620" cy="1169514"/>
            </a:xfrm>
            <a:prstGeom prst="rect">
              <a:avLst/>
            </a:prstGeom>
            <a:noFill/>
          </p:spPr>
          <p:txBody>
            <a:bodyPr wrap="square" lIns="91422" tIns="45711" rIns="91422" bIns="45711" rtlCol="0">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rPr>
                <a:t>视图使用户能以多种角度看待同一数据 </a:t>
              </a:r>
              <a:endParaRPr kumimoji="0" lang="id-ID" sz="1600" b="1"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21" name="Group 35">
            <a:extLst>
              <a:ext uri="{FF2B5EF4-FFF2-40B4-BE49-F238E27FC236}">
                <a16:creationId xmlns:a16="http://schemas.microsoft.com/office/drawing/2014/main" id="{217A0617-7E3E-25FC-2100-78C15DCB4C38}"/>
              </a:ext>
            </a:extLst>
          </p:cNvPr>
          <p:cNvGrpSpPr/>
          <p:nvPr/>
        </p:nvGrpSpPr>
        <p:grpSpPr>
          <a:xfrm>
            <a:off x="8232776" y="3644069"/>
            <a:ext cx="3311827" cy="647130"/>
            <a:chOff x="14570915" y="6527320"/>
            <a:chExt cx="6623653" cy="1294259"/>
          </a:xfrm>
        </p:grpSpPr>
        <p:grpSp>
          <p:nvGrpSpPr>
            <p:cNvPr id="22" name="Group 36">
              <a:extLst>
                <a:ext uri="{FF2B5EF4-FFF2-40B4-BE49-F238E27FC236}">
                  <a16:creationId xmlns:a16="http://schemas.microsoft.com/office/drawing/2014/main" id="{FBD35C1A-75F9-FAA2-4367-EE3418B7C195}"/>
                </a:ext>
              </a:extLst>
            </p:cNvPr>
            <p:cNvGrpSpPr/>
            <p:nvPr/>
          </p:nvGrpSpPr>
          <p:grpSpPr>
            <a:xfrm>
              <a:off x="14570915" y="6527320"/>
              <a:ext cx="1404923" cy="1294259"/>
              <a:chOff x="14726875" y="6750120"/>
              <a:chExt cx="1404923" cy="1294259"/>
            </a:xfrm>
          </p:grpSpPr>
          <p:grpSp>
            <p:nvGrpSpPr>
              <p:cNvPr id="29" name="Group 51">
                <a:extLst>
                  <a:ext uri="{FF2B5EF4-FFF2-40B4-BE49-F238E27FC236}">
                    <a16:creationId xmlns:a16="http://schemas.microsoft.com/office/drawing/2014/main" id="{01ED57A4-1B71-D204-539E-7DB466E82AC8}"/>
                  </a:ext>
                </a:extLst>
              </p:cNvPr>
              <p:cNvGrpSpPr/>
              <p:nvPr/>
            </p:nvGrpSpPr>
            <p:grpSpPr>
              <a:xfrm>
                <a:off x="14726875" y="6750120"/>
                <a:ext cx="1404923" cy="1294259"/>
                <a:chOff x="13296064" y="10607541"/>
                <a:chExt cx="1265763" cy="1166060"/>
              </a:xfrm>
              <a:solidFill>
                <a:srgbClr val="54BE71"/>
              </a:solidFill>
            </p:grpSpPr>
            <p:sp>
              <p:nvSpPr>
                <p:cNvPr id="31" name="Freeform 269">
                  <a:extLst>
                    <a:ext uri="{FF2B5EF4-FFF2-40B4-BE49-F238E27FC236}">
                      <a16:creationId xmlns:a16="http://schemas.microsoft.com/office/drawing/2014/main" id="{BC265619-9181-DBB2-2520-479D74EA6AE2}"/>
                    </a:ext>
                  </a:extLst>
                </p:cNvPr>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rgbClr val="EF9527"/>
                </a:solidFill>
                <a:ln w="9525" cap="flat">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2" name="Freeform 270">
                  <a:extLst>
                    <a:ext uri="{FF2B5EF4-FFF2-40B4-BE49-F238E27FC236}">
                      <a16:creationId xmlns:a16="http://schemas.microsoft.com/office/drawing/2014/main" id="{766189D9-9653-5FB6-7D20-1EC602ACC4F0}"/>
                    </a:ext>
                  </a:extLst>
                </p:cNvPr>
                <p:cNvSpPr>
                  <a:spLocks noChangeArrowheads="1"/>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rgbClr val="EF9527"/>
                </a:solidFill>
                <a:ln w="9525" cap="flat">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30" name="Freeform 116">
                <a:extLst>
                  <a:ext uri="{FF2B5EF4-FFF2-40B4-BE49-F238E27FC236}">
                    <a16:creationId xmlns:a16="http://schemas.microsoft.com/office/drawing/2014/main" id="{2E320DCA-2859-6987-157D-E89CFFECAF11}"/>
                  </a:ext>
                </a:extLst>
              </p:cNvPr>
              <p:cNvSpPr>
                <a:spLocks noChangeArrowheads="1"/>
              </p:cNvSpPr>
              <p:nvPr/>
            </p:nvSpPr>
            <p:spPr bwMode="auto">
              <a:xfrm>
                <a:off x="15167722" y="7085367"/>
                <a:ext cx="532736" cy="553830"/>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ysClr val="window" lastClr="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23" name="TextBox 83">
              <a:extLst>
                <a:ext uri="{FF2B5EF4-FFF2-40B4-BE49-F238E27FC236}">
                  <a16:creationId xmlns:a16="http://schemas.microsoft.com/office/drawing/2014/main" id="{E16E43DE-8F3D-EB85-3E12-31CBAC147239}"/>
                </a:ext>
              </a:extLst>
            </p:cNvPr>
            <p:cNvSpPr txBox="1"/>
            <p:nvPr/>
          </p:nvSpPr>
          <p:spPr>
            <a:xfrm>
              <a:off x="16311253" y="6794716"/>
              <a:ext cx="4883315" cy="677071"/>
            </a:xfrm>
            <a:prstGeom prst="rect">
              <a:avLst/>
            </a:prstGeom>
            <a:noFill/>
          </p:spPr>
          <p:txBody>
            <a:bodyPr wrap="none" lIns="91422" tIns="45711" rIns="91422" bIns="45711"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rPr>
                <a:t>视图能够简化用户的操作</a:t>
              </a:r>
              <a:endParaRPr kumimoji="0" lang="en-US" sz="1600" b="1"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24" name="Group 38">
              <a:extLst>
                <a:ext uri="{FF2B5EF4-FFF2-40B4-BE49-F238E27FC236}">
                  <a16:creationId xmlns:a16="http://schemas.microsoft.com/office/drawing/2014/main" id="{1FE92D7E-2701-F659-9009-7D5EF56465BC}"/>
                </a:ext>
              </a:extLst>
            </p:cNvPr>
            <p:cNvGrpSpPr/>
            <p:nvPr/>
          </p:nvGrpSpPr>
          <p:grpSpPr>
            <a:xfrm>
              <a:off x="16087511" y="7015531"/>
              <a:ext cx="304072" cy="303870"/>
              <a:chOff x="8571240" y="5550087"/>
              <a:chExt cx="304072" cy="303870"/>
            </a:xfrm>
          </p:grpSpPr>
          <p:sp>
            <p:nvSpPr>
              <p:cNvPr id="25" name="Freeform 324">
                <a:extLst>
                  <a:ext uri="{FF2B5EF4-FFF2-40B4-BE49-F238E27FC236}">
                    <a16:creationId xmlns:a16="http://schemas.microsoft.com/office/drawing/2014/main" id="{BBD5845C-119A-83FA-9FC8-BF65D160ED73}"/>
                  </a:ext>
                </a:extLst>
              </p:cNvPr>
              <p:cNvSpPr>
                <a:spLocks noChangeArrowheads="1"/>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rgbClr val="EF95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26" name="Group 41">
                <a:extLst>
                  <a:ext uri="{FF2B5EF4-FFF2-40B4-BE49-F238E27FC236}">
                    <a16:creationId xmlns:a16="http://schemas.microsoft.com/office/drawing/2014/main" id="{6CBDA048-41AA-6CB0-A5BF-0BE45F19DA70}"/>
                  </a:ext>
                </a:extLst>
              </p:cNvPr>
              <p:cNvGrpSpPr/>
              <p:nvPr/>
            </p:nvGrpSpPr>
            <p:grpSpPr>
              <a:xfrm>
                <a:off x="8633181" y="5620427"/>
                <a:ext cx="183006" cy="180070"/>
                <a:chOff x="8633181" y="5620427"/>
                <a:chExt cx="183006" cy="180070"/>
              </a:xfrm>
              <a:solidFill>
                <a:sysClr val="window" lastClr="FFFFFF"/>
              </a:solidFill>
            </p:grpSpPr>
            <p:sp>
              <p:nvSpPr>
                <p:cNvPr id="27" name="Freeform 325">
                  <a:extLst>
                    <a:ext uri="{FF2B5EF4-FFF2-40B4-BE49-F238E27FC236}">
                      <a16:creationId xmlns:a16="http://schemas.microsoft.com/office/drawing/2014/main" id="{FAF39E60-C7E1-CC75-3529-EAB6D3DA2169}"/>
                    </a:ext>
                  </a:extLst>
                </p:cNvPr>
                <p:cNvSpPr>
                  <a:spLocks noChangeArrowheads="1"/>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8" name="Freeform 326">
                  <a:extLst>
                    <a:ext uri="{FF2B5EF4-FFF2-40B4-BE49-F238E27FC236}">
                      <a16:creationId xmlns:a16="http://schemas.microsoft.com/office/drawing/2014/main" id="{E12C5F54-1D0F-8AF0-8D01-BD481C301874}"/>
                    </a:ext>
                  </a:extLst>
                </p:cNvPr>
                <p:cNvSpPr>
                  <a:spLocks noChangeArrowheads="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grpSp>
      </p:grpSp>
      <p:grpSp>
        <p:nvGrpSpPr>
          <p:cNvPr id="33" name="Group 55">
            <a:extLst>
              <a:ext uri="{FF2B5EF4-FFF2-40B4-BE49-F238E27FC236}">
                <a16:creationId xmlns:a16="http://schemas.microsoft.com/office/drawing/2014/main" id="{2FC05CB5-1A0B-B664-BE75-DC2F038FBEF8}"/>
              </a:ext>
            </a:extLst>
          </p:cNvPr>
          <p:cNvGrpSpPr/>
          <p:nvPr/>
        </p:nvGrpSpPr>
        <p:grpSpPr>
          <a:xfrm>
            <a:off x="695424" y="2326589"/>
            <a:ext cx="2913206" cy="705485"/>
            <a:chOff x="3980058" y="6527169"/>
            <a:chExt cx="5826412" cy="1410970"/>
          </a:xfrm>
        </p:grpSpPr>
        <p:grpSp>
          <p:nvGrpSpPr>
            <p:cNvPr id="34" name="Group 56">
              <a:extLst>
                <a:ext uri="{FF2B5EF4-FFF2-40B4-BE49-F238E27FC236}">
                  <a16:creationId xmlns:a16="http://schemas.microsoft.com/office/drawing/2014/main" id="{E230DDF0-33A8-02B9-CCD9-CB43537CAE4D}"/>
                </a:ext>
              </a:extLst>
            </p:cNvPr>
            <p:cNvGrpSpPr/>
            <p:nvPr/>
          </p:nvGrpSpPr>
          <p:grpSpPr>
            <a:xfrm>
              <a:off x="8401547" y="6527169"/>
              <a:ext cx="1404923" cy="1294259"/>
              <a:chOff x="13296064" y="10607541"/>
              <a:chExt cx="1265763" cy="1166060"/>
            </a:xfrm>
            <a:solidFill>
              <a:srgbClr val="54BE71"/>
            </a:solidFill>
          </p:grpSpPr>
          <p:sp>
            <p:nvSpPr>
              <p:cNvPr id="42" name="Freeform 269">
                <a:extLst>
                  <a:ext uri="{FF2B5EF4-FFF2-40B4-BE49-F238E27FC236}">
                    <a16:creationId xmlns:a16="http://schemas.microsoft.com/office/drawing/2014/main" id="{34822C37-3CAC-9BFC-E217-2FF75B90B7CA}"/>
                  </a:ext>
                </a:extLst>
              </p:cNvPr>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rgbClr val="2686A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3" name="Freeform 270">
                <a:extLst>
                  <a:ext uri="{FF2B5EF4-FFF2-40B4-BE49-F238E27FC236}">
                    <a16:creationId xmlns:a16="http://schemas.microsoft.com/office/drawing/2014/main" id="{7F273DF5-2D91-7E76-213C-3C4E21C9954D}"/>
                  </a:ext>
                </a:extLst>
              </p:cNvPr>
              <p:cNvSpPr>
                <a:spLocks noChangeArrowheads="1"/>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rgbClr val="2686A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35" name="Freeform 57">
              <a:extLst>
                <a:ext uri="{FF2B5EF4-FFF2-40B4-BE49-F238E27FC236}">
                  <a16:creationId xmlns:a16="http://schemas.microsoft.com/office/drawing/2014/main" id="{DAE46C66-94D2-BDD0-B31E-334F24DE9AAD}"/>
                </a:ext>
              </a:extLst>
            </p:cNvPr>
            <p:cNvSpPr>
              <a:spLocks noChangeArrowheads="1"/>
            </p:cNvSpPr>
            <p:nvPr/>
          </p:nvSpPr>
          <p:spPr bwMode="auto">
            <a:xfrm>
              <a:off x="8823697" y="6906421"/>
              <a:ext cx="532732" cy="532736"/>
            </a:xfrm>
            <a:custGeom>
              <a:avLst/>
              <a:gdLst>
                <a:gd name="T0" fmla="*/ 399 w 444"/>
                <a:gd name="T1" fmla="*/ 53 h 444"/>
                <a:gd name="T2" fmla="*/ 399 w 444"/>
                <a:gd name="T3" fmla="*/ 53 h 444"/>
                <a:gd name="T4" fmla="*/ 372 w 444"/>
                <a:gd name="T5" fmla="*/ 53 h 444"/>
                <a:gd name="T6" fmla="*/ 372 w 444"/>
                <a:gd name="T7" fmla="*/ 98 h 444"/>
                <a:gd name="T8" fmla="*/ 293 w 444"/>
                <a:gd name="T9" fmla="*/ 98 h 444"/>
                <a:gd name="T10" fmla="*/ 293 w 444"/>
                <a:gd name="T11" fmla="*/ 53 h 444"/>
                <a:gd name="T12" fmla="*/ 151 w 444"/>
                <a:gd name="T13" fmla="*/ 53 h 444"/>
                <a:gd name="T14" fmla="*/ 151 w 444"/>
                <a:gd name="T15" fmla="*/ 98 h 444"/>
                <a:gd name="T16" fmla="*/ 71 w 444"/>
                <a:gd name="T17" fmla="*/ 98 h 444"/>
                <a:gd name="T18" fmla="*/ 71 w 444"/>
                <a:gd name="T19" fmla="*/ 53 h 444"/>
                <a:gd name="T20" fmla="*/ 45 w 444"/>
                <a:gd name="T21" fmla="*/ 53 h 444"/>
                <a:gd name="T22" fmla="*/ 0 w 444"/>
                <a:gd name="T23" fmla="*/ 98 h 444"/>
                <a:gd name="T24" fmla="*/ 0 w 444"/>
                <a:gd name="T25" fmla="*/ 399 h 444"/>
                <a:gd name="T26" fmla="*/ 45 w 444"/>
                <a:gd name="T27" fmla="*/ 443 h 444"/>
                <a:gd name="T28" fmla="*/ 399 w 444"/>
                <a:gd name="T29" fmla="*/ 443 h 444"/>
                <a:gd name="T30" fmla="*/ 443 w 444"/>
                <a:gd name="T31" fmla="*/ 399 h 444"/>
                <a:gd name="T32" fmla="*/ 443 w 444"/>
                <a:gd name="T33" fmla="*/ 98 h 444"/>
                <a:gd name="T34" fmla="*/ 399 w 444"/>
                <a:gd name="T35" fmla="*/ 53 h 444"/>
                <a:gd name="T36" fmla="*/ 399 w 444"/>
                <a:gd name="T37" fmla="*/ 399 h 444"/>
                <a:gd name="T38" fmla="*/ 399 w 444"/>
                <a:gd name="T39" fmla="*/ 399 h 444"/>
                <a:gd name="T40" fmla="*/ 45 w 444"/>
                <a:gd name="T41" fmla="*/ 399 h 444"/>
                <a:gd name="T42" fmla="*/ 45 w 444"/>
                <a:gd name="T43" fmla="*/ 196 h 444"/>
                <a:gd name="T44" fmla="*/ 399 w 444"/>
                <a:gd name="T45" fmla="*/ 196 h 444"/>
                <a:gd name="T46" fmla="*/ 399 w 444"/>
                <a:gd name="T47" fmla="*/ 399 h 444"/>
                <a:gd name="T48" fmla="*/ 124 w 444"/>
                <a:gd name="T49" fmla="*/ 0 h 444"/>
                <a:gd name="T50" fmla="*/ 124 w 444"/>
                <a:gd name="T51" fmla="*/ 0 h 444"/>
                <a:gd name="T52" fmla="*/ 89 w 444"/>
                <a:gd name="T53" fmla="*/ 0 h 444"/>
                <a:gd name="T54" fmla="*/ 89 w 444"/>
                <a:gd name="T55" fmla="*/ 89 h 444"/>
                <a:gd name="T56" fmla="*/ 124 w 444"/>
                <a:gd name="T57" fmla="*/ 89 h 444"/>
                <a:gd name="T58" fmla="*/ 124 w 444"/>
                <a:gd name="T59" fmla="*/ 0 h 444"/>
                <a:gd name="T60" fmla="*/ 354 w 444"/>
                <a:gd name="T61" fmla="*/ 0 h 444"/>
                <a:gd name="T62" fmla="*/ 354 w 444"/>
                <a:gd name="T63" fmla="*/ 0 h 444"/>
                <a:gd name="T64" fmla="*/ 319 w 444"/>
                <a:gd name="T65" fmla="*/ 0 h 444"/>
                <a:gd name="T66" fmla="*/ 319 w 444"/>
                <a:gd name="T67" fmla="*/ 89 h 444"/>
                <a:gd name="T68" fmla="*/ 354 w 444"/>
                <a:gd name="T69" fmla="*/ 89 h 444"/>
                <a:gd name="T70" fmla="*/ 354 w 444"/>
                <a:gd name="T71"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ysClr val="window" lastClr="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36" name="Group 58">
              <a:extLst>
                <a:ext uri="{FF2B5EF4-FFF2-40B4-BE49-F238E27FC236}">
                  <a16:creationId xmlns:a16="http://schemas.microsoft.com/office/drawing/2014/main" id="{F6A657E2-8579-A68A-F52C-BEB739999E80}"/>
                </a:ext>
              </a:extLst>
            </p:cNvPr>
            <p:cNvGrpSpPr/>
            <p:nvPr/>
          </p:nvGrpSpPr>
          <p:grpSpPr>
            <a:xfrm>
              <a:off x="7972912" y="7036446"/>
              <a:ext cx="304072" cy="303870"/>
              <a:chOff x="8571240" y="5550087"/>
              <a:chExt cx="304072" cy="303870"/>
            </a:xfrm>
          </p:grpSpPr>
          <p:sp>
            <p:nvSpPr>
              <p:cNvPr id="38" name="Freeform 324">
                <a:extLst>
                  <a:ext uri="{FF2B5EF4-FFF2-40B4-BE49-F238E27FC236}">
                    <a16:creationId xmlns:a16="http://schemas.microsoft.com/office/drawing/2014/main" id="{14E45AAA-EBE0-A439-B2DC-7ECCA01170FE}"/>
                  </a:ext>
                </a:extLst>
              </p:cNvPr>
              <p:cNvSpPr>
                <a:spLocks noChangeArrowheads="1"/>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rgbClr val="2686A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39" name="Group 62">
                <a:extLst>
                  <a:ext uri="{FF2B5EF4-FFF2-40B4-BE49-F238E27FC236}">
                    <a16:creationId xmlns:a16="http://schemas.microsoft.com/office/drawing/2014/main" id="{3F7C7BFC-C87E-29BC-A593-15E725F7A889}"/>
                  </a:ext>
                </a:extLst>
              </p:cNvPr>
              <p:cNvGrpSpPr/>
              <p:nvPr/>
            </p:nvGrpSpPr>
            <p:grpSpPr>
              <a:xfrm>
                <a:off x="8633181" y="5620427"/>
                <a:ext cx="183006" cy="180070"/>
                <a:chOff x="8633181" y="5620427"/>
                <a:chExt cx="183006" cy="180070"/>
              </a:xfrm>
              <a:solidFill>
                <a:sysClr val="window" lastClr="FFFFFF"/>
              </a:solidFill>
            </p:grpSpPr>
            <p:sp>
              <p:nvSpPr>
                <p:cNvPr id="40" name="Freeform 325">
                  <a:extLst>
                    <a:ext uri="{FF2B5EF4-FFF2-40B4-BE49-F238E27FC236}">
                      <a16:creationId xmlns:a16="http://schemas.microsoft.com/office/drawing/2014/main" id="{4487EC39-9489-BD20-B0EC-2385B605231D}"/>
                    </a:ext>
                  </a:extLst>
                </p:cNvPr>
                <p:cNvSpPr>
                  <a:spLocks noChangeArrowheads="1"/>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1" name="Freeform 326">
                  <a:extLst>
                    <a:ext uri="{FF2B5EF4-FFF2-40B4-BE49-F238E27FC236}">
                      <a16:creationId xmlns:a16="http://schemas.microsoft.com/office/drawing/2014/main" id="{70F25F80-14BF-E0E8-C61A-B71B1424FE33}"/>
                    </a:ext>
                  </a:extLst>
                </p:cNvPr>
                <p:cNvSpPr>
                  <a:spLocks noChangeArrowheads="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37" name="TextBox 98">
              <a:extLst>
                <a:ext uri="{FF2B5EF4-FFF2-40B4-BE49-F238E27FC236}">
                  <a16:creationId xmlns:a16="http://schemas.microsoft.com/office/drawing/2014/main" id="{E930A940-88AE-840B-1E3D-1B3CD08615CE}"/>
                </a:ext>
              </a:extLst>
            </p:cNvPr>
            <p:cNvSpPr txBox="1"/>
            <p:nvPr/>
          </p:nvSpPr>
          <p:spPr>
            <a:xfrm>
              <a:off x="3980058" y="6773549"/>
              <a:ext cx="4071620" cy="1164590"/>
            </a:xfrm>
            <a:prstGeom prst="rect">
              <a:avLst/>
            </a:prstGeom>
            <a:noFill/>
          </p:spPr>
          <p:txBody>
            <a:bodyPr wrap="square" lIns="91422" tIns="45711" rIns="91422" bIns="45711" rtlCol="0">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rPr>
                <a:t>视图能够对机密数据提供安全保护</a:t>
              </a:r>
              <a:endParaRPr kumimoji="0" lang="id-ID" sz="1600" b="1"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44" name="Group 67">
            <a:extLst>
              <a:ext uri="{FF2B5EF4-FFF2-40B4-BE49-F238E27FC236}">
                <a16:creationId xmlns:a16="http://schemas.microsoft.com/office/drawing/2014/main" id="{CD6A596E-B356-1342-46AE-DA4FEEB6DD4D}"/>
              </a:ext>
            </a:extLst>
          </p:cNvPr>
          <p:cNvGrpSpPr/>
          <p:nvPr/>
        </p:nvGrpSpPr>
        <p:grpSpPr>
          <a:xfrm>
            <a:off x="8232775" y="2285001"/>
            <a:ext cx="3311827" cy="718455"/>
            <a:chOff x="14570914" y="6527320"/>
            <a:chExt cx="6623654" cy="1436909"/>
          </a:xfrm>
        </p:grpSpPr>
        <p:grpSp>
          <p:nvGrpSpPr>
            <p:cNvPr id="45" name="Group 68">
              <a:extLst>
                <a:ext uri="{FF2B5EF4-FFF2-40B4-BE49-F238E27FC236}">
                  <a16:creationId xmlns:a16="http://schemas.microsoft.com/office/drawing/2014/main" id="{046DCCFD-06FF-009C-D7A9-080E59E04F68}"/>
                </a:ext>
              </a:extLst>
            </p:cNvPr>
            <p:cNvGrpSpPr/>
            <p:nvPr/>
          </p:nvGrpSpPr>
          <p:grpSpPr>
            <a:xfrm>
              <a:off x="14570914" y="6527320"/>
              <a:ext cx="1404923" cy="1294259"/>
              <a:chOff x="14726874" y="6750120"/>
              <a:chExt cx="1404923" cy="1294259"/>
            </a:xfrm>
          </p:grpSpPr>
          <p:grpSp>
            <p:nvGrpSpPr>
              <p:cNvPr id="52" name="Group 76">
                <a:extLst>
                  <a:ext uri="{FF2B5EF4-FFF2-40B4-BE49-F238E27FC236}">
                    <a16:creationId xmlns:a16="http://schemas.microsoft.com/office/drawing/2014/main" id="{9F8955A0-8B4E-62D0-6320-18F642457044}"/>
                  </a:ext>
                </a:extLst>
              </p:cNvPr>
              <p:cNvGrpSpPr/>
              <p:nvPr/>
            </p:nvGrpSpPr>
            <p:grpSpPr>
              <a:xfrm>
                <a:off x="14726874" y="6750120"/>
                <a:ext cx="1404923" cy="1294259"/>
                <a:chOff x="13296063" y="10607541"/>
                <a:chExt cx="1265763" cy="1166060"/>
              </a:xfrm>
              <a:solidFill>
                <a:srgbClr val="54BE71"/>
              </a:solidFill>
            </p:grpSpPr>
            <p:sp>
              <p:nvSpPr>
                <p:cNvPr id="54" name="Freeform 269">
                  <a:extLst>
                    <a:ext uri="{FF2B5EF4-FFF2-40B4-BE49-F238E27FC236}">
                      <a16:creationId xmlns:a16="http://schemas.microsoft.com/office/drawing/2014/main" id="{15EB22EC-8D71-70D2-B15B-BE68A7B9E2C3}"/>
                    </a:ext>
                  </a:extLst>
                </p:cNvPr>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rgbClr val="54BE71"/>
                </a:solidFill>
                <a:ln w="9525" cap="flat">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5" name="Freeform 270">
                  <a:extLst>
                    <a:ext uri="{FF2B5EF4-FFF2-40B4-BE49-F238E27FC236}">
                      <a16:creationId xmlns:a16="http://schemas.microsoft.com/office/drawing/2014/main" id="{58553A59-E344-7457-D70F-7A5D894A3449}"/>
                    </a:ext>
                  </a:extLst>
                </p:cNvPr>
                <p:cNvSpPr>
                  <a:spLocks noChangeArrowheads="1"/>
                </p:cNvSpPr>
                <p:nvPr/>
              </p:nvSpPr>
              <p:spPr bwMode="auto">
                <a:xfrm>
                  <a:off x="13296063"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rgbClr val="54BE71"/>
                </a:solidFill>
                <a:ln w="9525" cap="flat">
                  <a:noFill/>
                  <a:beve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53" name="Freeform 116">
                <a:extLst>
                  <a:ext uri="{FF2B5EF4-FFF2-40B4-BE49-F238E27FC236}">
                    <a16:creationId xmlns:a16="http://schemas.microsoft.com/office/drawing/2014/main" id="{CD189769-85A2-7997-C359-A281B301A30D}"/>
                  </a:ext>
                </a:extLst>
              </p:cNvPr>
              <p:cNvSpPr>
                <a:spLocks noChangeArrowheads="1"/>
              </p:cNvSpPr>
              <p:nvPr/>
            </p:nvSpPr>
            <p:spPr bwMode="auto">
              <a:xfrm>
                <a:off x="15167722" y="7085367"/>
                <a:ext cx="532736" cy="553830"/>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ysClr val="window" lastClr="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6" name="TextBox 108">
              <a:extLst>
                <a:ext uri="{FF2B5EF4-FFF2-40B4-BE49-F238E27FC236}">
                  <a16:creationId xmlns:a16="http://schemas.microsoft.com/office/drawing/2014/main" id="{DAA76FE4-21F6-7BFF-62F6-B09965BB6040}"/>
                </a:ext>
              </a:extLst>
            </p:cNvPr>
            <p:cNvSpPr txBox="1"/>
            <p:nvPr/>
          </p:nvSpPr>
          <p:spPr>
            <a:xfrm>
              <a:off x="16311252" y="6794716"/>
              <a:ext cx="4883316" cy="1169513"/>
            </a:xfrm>
            <a:prstGeom prst="rect">
              <a:avLst/>
            </a:prstGeom>
            <a:noFill/>
          </p:spPr>
          <p:txBody>
            <a:bodyPr wrap="none" lIns="91422" tIns="45711" rIns="91422" bIns="45711"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rPr>
                <a:t>视图对重构数据库提供了</a:t>
              </a:r>
              <a:endParaRPr kumimoji="0" lang="en-US" altLang="zh-CN" sz="1600" b="1"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rPr>
                <a:t>一定程度的逻辑独立性 </a:t>
              </a:r>
              <a:endParaRPr kumimoji="0" lang="en-US" sz="1600" b="1"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47" name="Group 70">
              <a:extLst>
                <a:ext uri="{FF2B5EF4-FFF2-40B4-BE49-F238E27FC236}">
                  <a16:creationId xmlns:a16="http://schemas.microsoft.com/office/drawing/2014/main" id="{1110EBFC-B57C-E157-BCEF-4230D4FC37CD}"/>
                </a:ext>
              </a:extLst>
            </p:cNvPr>
            <p:cNvGrpSpPr/>
            <p:nvPr/>
          </p:nvGrpSpPr>
          <p:grpSpPr>
            <a:xfrm>
              <a:off x="16087511" y="7015531"/>
              <a:ext cx="304072" cy="303870"/>
              <a:chOff x="8571240" y="5550087"/>
              <a:chExt cx="304072" cy="303870"/>
            </a:xfrm>
          </p:grpSpPr>
          <p:sp>
            <p:nvSpPr>
              <p:cNvPr id="48" name="Freeform 324">
                <a:extLst>
                  <a:ext uri="{FF2B5EF4-FFF2-40B4-BE49-F238E27FC236}">
                    <a16:creationId xmlns:a16="http://schemas.microsoft.com/office/drawing/2014/main" id="{AF8561DE-BD89-60FC-FDBC-C12BED633D75}"/>
                  </a:ext>
                </a:extLst>
              </p:cNvPr>
              <p:cNvSpPr>
                <a:spLocks noChangeArrowheads="1"/>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rgbClr val="54BE7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49" name="Group 73">
                <a:extLst>
                  <a:ext uri="{FF2B5EF4-FFF2-40B4-BE49-F238E27FC236}">
                    <a16:creationId xmlns:a16="http://schemas.microsoft.com/office/drawing/2014/main" id="{77C7CE5D-BEB6-8EFD-D160-038035A5E156}"/>
                  </a:ext>
                </a:extLst>
              </p:cNvPr>
              <p:cNvGrpSpPr/>
              <p:nvPr/>
            </p:nvGrpSpPr>
            <p:grpSpPr>
              <a:xfrm>
                <a:off x="8633181" y="5620427"/>
                <a:ext cx="183006" cy="180070"/>
                <a:chOff x="8633181" y="5620427"/>
                <a:chExt cx="183006" cy="180070"/>
              </a:xfrm>
              <a:solidFill>
                <a:sysClr val="window" lastClr="FFFFFF"/>
              </a:solidFill>
            </p:grpSpPr>
            <p:sp>
              <p:nvSpPr>
                <p:cNvPr id="50" name="Freeform 325">
                  <a:extLst>
                    <a:ext uri="{FF2B5EF4-FFF2-40B4-BE49-F238E27FC236}">
                      <a16:creationId xmlns:a16="http://schemas.microsoft.com/office/drawing/2014/main" id="{1030A0BC-77C7-8008-7E67-54DFFDBBB301}"/>
                    </a:ext>
                  </a:extLst>
                </p:cNvPr>
                <p:cNvSpPr>
                  <a:spLocks noChangeArrowheads="1"/>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1" name="Freeform 326">
                  <a:extLst>
                    <a:ext uri="{FF2B5EF4-FFF2-40B4-BE49-F238E27FC236}">
                      <a16:creationId xmlns:a16="http://schemas.microsoft.com/office/drawing/2014/main" id="{A80C614C-8206-23AA-7191-F058E8E419C8}"/>
                    </a:ext>
                  </a:extLst>
                </p:cNvPr>
                <p:cNvSpPr>
                  <a:spLocks noChangeArrowheads="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grpSp>
      </p:grpSp>
    </p:spTree>
    <p:extLst>
      <p:ext uri="{BB962C8B-B14F-4D97-AF65-F5344CB8AC3E}">
        <p14:creationId xmlns:p14="http://schemas.microsoft.com/office/powerpoint/2010/main" val="73937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A2949-74EB-FB77-DE97-697BB611B7E4}"/>
            </a:ext>
          </a:extLst>
        </p:cNvPr>
        <p:cNvGrpSpPr/>
        <p:nvPr/>
      </p:nvGrpSpPr>
      <p:grpSpPr>
        <a:xfrm>
          <a:off x="0" y="0"/>
          <a:ext cx="0" cy="0"/>
          <a:chOff x="0" y="0"/>
          <a:chExt cx="0" cy="0"/>
        </a:xfrm>
      </p:grpSpPr>
      <p:sp>
        <p:nvSpPr>
          <p:cNvPr id="2" name="标题 3">
            <a:extLst>
              <a:ext uri="{FF2B5EF4-FFF2-40B4-BE49-F238E27FC236}">
                <a16:creationId xmlns:a16="http://schemas.microsoft.com/office/drawing/2014/main" id="{E56EFD0F-2F09-E53E-3546-012BC676BB31}"/>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2D013A4E-BF94-61B5-F358-1156F993F9A4}"/>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4. </a:t>
            </a:r>
            <a:r>
              <a:rPr lang="zh-CN" altLang="en-US" dirty="0"/>
              <a:t>视图的作用</a:t>
            </a:r>
          </a:p>
        </p:txBody>
      </p:sp>
      <p:sp>
        <p:nvSpPr>
          <p:cNvPr id="5" name="Rectangle 3">
            <a:extLst>
              <a:ext uri="{FF2B5EF4-FFF2-40B4-BE49-F238E27FC236}">
                <a16:creationId xmlns:a16="http://schemas.microsoft.com/office/drawing/2014/main" id="{463CD71D-CE9C-9016-1663-BEDE1CDD8640}"/>
              </a:ext>
            </a:extLst>
          </p:cNvPr>
          <p:cNvSpPr txBox="1">
            <a:spLocks noChangeArrowheads="1"/>
          </p:cNvSpPr>
          <p:nvPr/>
        </p:nvSpPr>
        <p:spPr>
          <a:xfrm>
            <a:off x="682625" y="1753394"/>
            <a:ext cx="10896600" cy="3918645"/>
          </a:xfrm>
          <a:prstGeom prst="rect">
            <a:avLst/>
          </a:prstGeom>
        </p:spPr>
        <p:txBody>
          <a:bodyPr vert="horz" lIns="121917" tIns="60958" rIns="121917" bIns="60958" rtlCol="0">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just">
              <a:lnSpc>
                <a:spcPct val="150000"/>
              </a:lnSpc>
              <a:spcBef>
                <a:spcPts val="600"/>
              </a:spcBef>
              <a:spcAft>
                <a:spcPts val="600"/>
              </a:spcAft>
              <a:buNone/>
            </a:pPr>
            <a:r>
              <a:rPr lang="en-US" altLang="zh-CN" spc="300" dirty="0">
                <a:solidFill>
                  <a:schemeClr val="tx1"/>
                </a:solidFill>
              </a:rPr>
              <a:t>(1)</a:t>
            </a:r>
            <a:r>
              <a:rPr lang="zh-CN" altLang="en-US" spc="300" dirty="0">
                <a:solidFill>
                  <a:schemeClr val="tx1"/>
                </a:solidFill>
              </a:rPr>
              <a:t>视图能够对机密数据提供安全保护</a:t>
            </a:r>
          </a:p>
          <a:p>
            <a:pPr marL="715963" indent="-358775" algn="just">
              <a:lnSpc>
                <a:spcPct val="150000"/>
              </a:lnSpc>
              <a:spcBef>
                <a:spcPts val="0"/>
              </a:spcBef>
            </a:pPr>
            <a:r>
              <a:rPr lang="zh-CN" altLang="en-US" spc="300" dirty="0">
                <a:solidFill>
                  <a:schemeClr val="tx1"/>
                </a:solidFill>
              </a:rPr>
              <a:t>对不同的用户定义不同的视图，使机密数据不出现在不应看到这些数据的用户视图上</a:t>
            </a:r>
          </a:p>
          <a:p>
            <a:pPr marL="715963" indent="-358775" algn="just">
              <a:lnSpc>
                <a:spcPct val="150000"/>
              </a:lnSpc>
              <a:spcBef>
                <a:spcPts val="0"/>
              </a:spcBef>
            </a:pPr>
            <a:r>
              <a:rPr lang="zh-CN" altLang="en-US" spc="300" dirty="0">
                <a:solidFill>
                  <a:schemeClr val="tx1"/>
                </a:solidFill>
              </a:rPr>
              <a:t>自动提供了对机密数据的安全保护功能</a:t>
            </a:r>
          </a:p>
          <a:p>
            <a:pPr marL="715963" indent="-358775" algn="just">
              <a:lnSpc>
                <a:spcPct val="150000"/>
              </a:lnSpc>
              <a:spcBef>
                <a:spcPts val="0"/>
              </a:spcBef>
            </a:pPr>
            <a:r>
              <a:rPr lang="zh-CN" altLang="en-US" spc="300" dirty="0">
                <a:solidFill>
                  <a:schemeClr val="tx1"/>
                </a:solidFill>
              </a:rPr>
              <a:t>例如，</a:t>
            </a:r>
            <a:r>
              <a:rPr lang="en-US" altLang="zh-CN" spc="300" dirty="0">
                <a:solidFill>
                  <a:schemeClr val="tx1"/>
                </a:solidFill>
              </a:rPr>
              <a:t>Student</a:t>
            </a:r>
            <a:r>
              <a:rPr lang="zh-CN" altLang="en-US" spc="300" dirty="0">
                <a:solidFill>
                  <a:schemeClr val="tx1"/>
                </a:solidFill>
              </a:rPr>
              <a:t>表涉及全校</a:t>
            </a:r>
            <a:r>
              <a:rPr lang="en-US" altLang="zh-CN" spc="300" dirty="0">
                <a:solidFill>
                  <a:schemeClr val="tx1"/>
                </a:solidFill>
              </a:rPr>
              <a:t>30</a:t>
            </a:r>
            <a:r>
              <a:rPr lang="zh-CN" altLang="en-US" spc="300" dirty="0">
                <a:solidFill>
                  <a:schemeClr val="tx1"/>
                </a:solidFill>
              </a:rPr>
              <a:t>个院系的学生数据</a:t>
            </a:r>
          </a:p>
          <a:p>
            <a:pPr marL="985838" indent="-357188" algn="just">
              <a:lnSpc>
                <a:spcPct val="150000"/>
              </a:lnSpc>
              <a:spcBef>
                <a:spcPts val="0"/>
              </a:spcBef>
              <a:buFont typeface="Wingdings" panose="05000000000000000000" pitchFamily="2" charset="2"/>
              <a:buChar char="Ø"/>
            </a:pPr>
            <a:r>
              <a:rPr lang="zh-CN" altLang="en-US" spc="300" dirty="0">
                <a:solidFill>
                  <a:schemeClr val="tx1"/>
                </a:solidFill>
              </a:rPr>
              <a:t>可以在其上定义</a:t>
            </a:r>
            <a:r>
              <a:rPr lang="en-US" altLang="zh-CN" spc="300" dirty="0">
                <a:solidFill>
                  <a:schemeClr val="tx1"/>
                </a:solidFill>
              </a:rPr>
              <a:t>30</a:t>
            </a:r>
            <a:r>
              <a:rPr lang="zh-CN" altLang="en-US" spc="300" dirty="0">
                <a:solidFill>
                  <a:schemeClr val="tx1"/>
                </a:solidFill>
              </a:rPr>
              <a:t>个视图</a:t>
            </a:r>
          </a:p>
          <a:p>
            <a:pPr marL="985838" indent="-357188" algn="just">
              <a:lnSpc>
                <a:spcPct val="150000"/>
              </a:lnSpc>
              <a:spcBef>
                <a:spcPts val="0"/>
              </a:spcBef>
              <a:buFont typeface="Wingdings" panose="05000000000000000000" pitchFamily="2" charset="2"/>
              <a:buChar char="Ø"/>
            </a:pPr>
            <a:r>
              <a:rPr lang="zh-CN" altLang="en-US" spc="300" dirty="0">
                <a:solidFill>
                  <a:schemeClr val="tx1"/>
                </a:solidFill>
              </a:rPr>
              <a:t>每个视图只包含一个院系的学生数据</a:t>
            </a:r>
          </a:p>
          <a:p>
            <a:pPr marL="985838" indent="-357188" algn="just">
              <a:lnSpc>
                <a:spcPct val="150000"/>
              </a:lnSpc>
              <a:spcBef>
                <a:spcPts val="0"/>
              </a:spcBef>
              <a:buFont typeface="Wingdings" panose="05000000000000000000" pitchFamily="2" charset="2"/>
              <a:buChar char="Ø"/>
            </a:pPr>
            <a:r>
              <a:rPr lang="zh-CN" altLang="en-US" spc="300" dirty="0">
                <a:solidFill>
                  <a:schemeClr val="tx1"/>
                </a:solidFill>
              </a:rPr>
              <a:t>只允许每个院系的主任查询和修改本院系的学生视图</a:t>
            </a:r>
          </a:p>
          <a:p>
            <a:pPr algn="just">
              <a:lnSpc>
                <a:spcPct val="150000"/>
              </a:lnSpc>
              <a:spcBef>
                <a:spcPts val="0"/>
              </a:spcBef>
            </a:pPr>
            <a:endParaRPr lang="zh-CN" altLang="en-US" spc="300" dirty="0">
              <a:solidFill>
                <a:schemeClr val="tx1"/>
              </a:solidFill>
            </a:endParaRPr>
          </a:p>
        </p:txBody>
      </p:sp>
    </p:spTree>
    <p:extLst>
      <p:ext uri="{BB962C8B-B14F-4D97-AF65-F5344CB8AC3E}">
        <p14:creationId xmlns:p14="http://schemas.microsoft.com/office/powerpoint/2010/main" val="297070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A11F0-5053-18A9-E14D-CBD1513B4C0D}"/>
            </a:ext>
          </a:extLst>
        </p:cNvPr>
        <p:cNvGrpSpPr/>
        <p:nvPr/>
      </p:nvGrpSpPr>
      <p:grpSpPr>
        <a:xfrm>
          <a:off x="0" y="0"/>
          <a:ext cx="0" cy="0"/>
          <a:chOff x="0" y="0"/>
          <a:chExt cx="0" cy="0"/>
        </a:xfrm>
      </p:grpSpPr>
      <p:sp>
        <p:nvSpPr>
          <p:cNvPr id="2" name="标题 3">
            <a:extLst>
              <a:ext uri="{FF2B5EF4-FFF2-40B4-BE49-F238E27FC236}">
                <a16:creationId xmlns:a16="http://schemas.microsoft.com/office/drawing/2014/main" id="{3A5320B3-8742-77C2-CB30-E9E33EAD02F1}"/>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D1AC9064-7D8E-E77B-BC92-97C5A6AE1E8F}"/>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4. </a:t>
            </a:r>
            <a:r>
              <a:rPr lang="zh-CN" altLang="en-US" dirty="0"/>
              <a:t>视图的作用</a:t>
            </a:r>
          </a:p>
        </p:txBody>
      </p:sp>
      <p:sp>
        <p:nvSpPr>
          <p:cNvPr id="5" name="Rectangle 3">
            <a:extLst>
              <a:ext uri="{FF2B5EF4-FFF2-40B4-BE49-F238E27FC236}">
                <a16:creationId xmlns:a16="http://schemas.microsoft.com/office/drawing/2014/main" id="{04CB54E1-822F-8572-7E36-2DB40BEE87C9}"/>
              </a:ext>
            </a:extLst>
          </p:cNvPr>
          <p:cNvSpPr txBox="1">
            <a:spLocks noChangeArrowheads="1"/>
          </p:cNvSpPr>
          <p:nvPr/>
        </p:nvSpPr>
        <p:spPr>
          <a:xfrm>
            <a:off x="682625" y="1753394"/>
            <a:ext cx="10896600" cy="3918645"/>
          </a:xfrm>
          <a:prstGeom prst="rect">
            <a:avLst/>
          </a:prstGeom>
        </p:spPr>
        <p:txBody>
          <a:bodyPr vert="horz" lIns="121917" tIns="60958" rIns="121917" bIns="60958" rtlCol="0">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just">
              <a:lnSpc>
                <a:spcPct val="150000"/>
              </a:lnSpc>
              <a:spcBef>
                <a:spcPts val="600"/>
              </a:spcBef>
              <a:spcAft>
                <a:spcPts val="600"/>
              </a:spcAft>
              <a:buNone/>
            </a:pPr>
            <a:r>
              <a:rPr lang="en-US" altLang="zh-CN" spc="300" dirty="0">
                <a:solidFill>
                  <a:schemeClr val="tx1"/>
                </a:solidFill>
              </a:rPr>
              <a:t>(2)</a:t>
            </a:r>
            <a:r>
              <a:rPr lang="zh-CN" altLang="en-US" spc="300" dirty="0">
                <a:solidFill>
                  <a:schemeClr val="tx1"/>
                </a:solidFill>
              </a:rPr>
              <a:t>视图对重构数据库提供了一定程度的逻辑独立性</a:t>
            </a:r>
          </a:p>
          <a:p>
            <a:pPr marL="715963" indent="-358775" algn="just">
              <a:lnSpc>
                <a:spcPct val="150000"/>
              </a:lnSpc>
              <a:spcBef>
                <a:spcPts val="600"/>
              </a:spcBef>
              <a:spcAft>
                <a:spcPts val="600"/>
              </a:spcAft>
            </a:pPr>
            <a:r>
              <a:rPr lang="zh-CN" altLang="en-US" spc="300" dirty="0">
                <a:solidFill>
                  <a:schemeClr val="tx1"/>
                </a:solidFill>
              </a:rPr>
              <a:t>数据的逻辑独立性是指当数据库重构造时，如增加新的关系或对原有关系增加新的字段等，用户的应用程序不会受影响</a:t>
            </a:r>
          </a:p>
          <a:p>
            <a:pPr marL="715963" indent="-358775" algn="just">
              <a:lnSpc>
                <a:spcPct val="150000"/>
              </a:lnSpc>
              <a:spcBef>
                <a:spcPts val="600"/>
              </a:spcBef>
              <a:spcAft>
                <a:spcPts val="600"/>
              </a:spcAft>
            </a:pPr>
            <a:r>
              <a:rPr lang="zh-CN" altLang="en-US" spc="300" dirty="0">
                <a:solidFill>
                  <a:schemeClr val="tx1"/>
                </a:solidFill>
              </a:rPr>
              <a:t>数据库重构：学生关系</a:t>
            </a:r>
            <a:r>
              <a:rPr lang="en-US" altLang="zh-CN" i="1" spc="300" dirty="0">
                <a:solidFill>
                  <a:schemeClr val="tx1"/>
                </a:solidFill>
              </a:rPr>
              <a:t>Student(</a:t>
            </a:r>
            <a:r>
              <a:rPr lang="en-US" altLang="zh-CN" i="1" spc="300" dirty="0" err="1">
                <a:solidFill>
                  <a:schemeClr val="tx1"/>
                </a:solidFill>
              </a:rPr>
              <a:t>Sno,Sname,Ssex,Sbirthdate,Smajor</a:t>
            </a:r>
            <a:r>
              <a:rPr lang="en-US" altLang="zh-CN" i="1" spc="300" dirty="0">
                <a:solidFill>
                  <a:schemeClr val="tx1"/>
                </a:solidFill>
              </a:rPr>
              <a:t>) </a:t>
            </a:r>
          </a:p>
          <a:p>
            <a:pPr marL="0" indent="0" algn="just">
              <a:lnSpc>
                <a:spcPct val="150000"/>
              </a:lnSpc>
              <a:spcBef>
                <a:spcPts val="600"/>
              </a:spcBef>
              <a:spcAft>
                <a:spcPts val="600"/>
              </a:spcAft>
              <a:buNone/>
            </a:pPr>
            <a:r>
              <a:rPr lang="en-US" altLang="zh-CN" spc="300" dirty="0">
                <a:solidFill>
                  <a:schemeClr val="tx1"/>
                </a:solidFill>
              </a:rPr>
              <a:t>	   “</a:t>
            </a:r>
            <a:r>
              <a:rPr lang="zh-CN" altLang="en-US" spc="300" dirty="0">
                <a:solidFill>
                  <a:schemeClr val="tx1"/>
                </a:solidFill>
              </a:rPr>
              <a:t>垂直”地分成两个基本表：</a:t>
            </a:r>
          </a:p>
          <a:p>
            <a:pPr marL="0" indent="0" algn="just">
              <a:lnSpc>
                <a:spcPct val="150000"/>
              </a:lnSpc>
              <a:spcBef>
                <a:spcPts val="600"/>
              </a:spcBef>
              <a:spcAft>
                <a:spcPts val="600"/>
              </a:spcAft>
              <a:buNone/>
            </a:pPr>
            <a:r>
              <a:rPr lang="zh-CN" altLang="en-US" i="1" spc="300" dirty="0">
                <a:solidFill>
                  <a:schemeClr val="tx1"/>
                </a:solidFill>
              </a:rPr>
              <a:t>        </a:t>
            </a:r>
            <a:r>
              <a:rPr lang="en-US" altLang="zh-CN" i="1" spc="300" dirty="0">
                <a:solidFill>
                  <a:schemeClr val="tx1"/>
                </a:solidFill>
              </a:rPr>
              <a:t>SX(</a:t>
            </a:r>
            <a:r>
              <a:rPr lang="en-US" altLang="zh-CN" i="1" spc="300" dirty="0" err="1">
                <a:solidFill>
                  <a:schemeClr val="tx1"/>
                </a:solidFill>
              </a:rPr>
              <a:t>Sno,Sname,Sbirthdate</a:t>
            </a:r>
            <a:r>
              <a:rPr lang="en-US" altLang="zh-CN" i="1" spc="300" dirty="0">
                <a:solidFill>
                  <a:schemeClr val="tx1"/>
                </a:solidFill>
              </a:rPr>
              <a:t>)        </a:t>
            </a:r>
          </a:p>
          <a:p>
            <a:pPr marL="0" indent="0" algn="just">
              <a:lnSpc>
                <a:spcPct val="150000"/>
              </a:lnSpc>
              <a:spcBef>
                <a:spcPts val="600"/>
              </a:spcBef>
              <a:spcAft>
                <a:spcPts val="600"/>
              </a:spcAft>
              <a:buNone/>
            </a:pPr>
            <a:r>
              <a:rPr lang="en-US" altLang="zh-CN" i="1" spc="300" dirty="0">
                <a:solidFill>
                  <a:schemeClr val="tx1"/>
                </a:solidFill>
              </a:rPr>
              <a:t>        SY(</a:t>
            </a:r>
            <a:r>
              <a:rPr lang="en-US" altLang="zh-CN" i="1" spc="300" dirty="0" err="1">
                <a:solidFill>
                  <a:schemeClr val="tx1"/>
                </a:solidFill>
              </a:rPr>
              <a:t>Sno,Ssex,Smajor</a:t>
            </a:r>
            <a:r>
              <a:rPr lang="en-US" altLang="zh-CN" i="1" spc="300" dirty="0">
                <a:solidFill>
                  <a:schemeClr val="tx1"/>
                </a:solidFill>
              </a:rPr>
              <a:t>)</a:t>
            </a:r>
          </a:p>
          <a:p>
            <a:pPr algn="just">
              <a:lnSpc>
                <a:spcPct val="150000"/>
              </a:lnSpc>
              <a:spcBef>
                <a:spcPts val="0"/>
              </a:spcBef>
            </a:pPr>
            <a:endParaRPr lang="zh-CN" altLang="en-US" spc="300" dirty="0">
              <a:solidFill>
                <a:schemeClr val="tx1"/>
              </a:solidFill>
            </a:endParaRPr>
          </a:p>
        </p:txBody>
      </p:sp>
    </p:spTree>
    <p:extLst>
      <p:ext uri="{BB962C8B-B14F-4D97-AF65-F5344CB8AC3E}">
        <p14:creationId xmlns:p14="http://schemas.microsoft.com/office/powerpoint/2010/main" val="269420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F388C-EBD1-2991-FDE8-02B9C895FB95}"/>
            </a:ext>
          </a:extLst>
        </p:cNvPr>
        <p:cNvGrpSpPr/>
        <p:nvPr/>
      </p:nvGrpSpPr>
      <p:grpSpPr>
        <a:xfrm>
          <a:off x="0" y="0"/>
          <a:ext cx="0" cy="0"/>
          <a:chOff x="0" y="0"/>
          <a:chExt cx="0" cy="0"/>
        </a:xfrm>
      </p:grpSpPr>
      <p:sp>
        <p:nvSpPr>
          <p:cNvPr id="2" name="标题 3">
            <a:extLst>
              <a:ext uri="{FF2B5EF4-FFF2-40B4-BE49-F238E27FC236}">
                <a16:creationId xmlns:a16="http://schemas.microsoft.com/office/drawing/2014/main" id="{689C8A8D-CE31-88A6-1C13-6334F7FD684E}"/>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E3407CAB-30E6-BF0A-C31D-9F0021C9E1C5}"/>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4. </a:t>
            </a:r>
            <a:r>
              <a:rPr lang="zh-CN" altLang="en-US" dirty="0"/>
              <a:t>视图的作用</a:t>
            </a:r>
          </a:p>
        </p:txBody>
      </p:sp>
      <p:sp>
        <p:nvSpPr>
          <p:cNvPr id="5" name="Rectangle 3">
            <a:extLst>
              <a:ext uri="{FF2B5EF4-FFF2-40B4-BE49-F238E27FC236}">
                <a16:creationId xmlns:a16="http://schemas.microsoft.com/office/drawing/2014/main" id="{5354E2B5-6A14-E119-70A9-B5C4CC3D8B86}"/>
              </a:ext>
            </a:extLst>
          </p:cNvPr>
          <p:cNvSpPr txBox="1">
            <a:spLocks noChangeArrowheads="1"/>
          </p:cNvSpPr>
          <p:nvPr/>
        </p:nvSpPr>
        <p:spPr>
          <a:xfrm>
            <a:off x="682625" y="1753394"/>
            <a:ext cx="10896600" cy="3918645"/>
          </a:xfrm>
          <a:prstGeom prst="rect">
            <a:avLst/>
          </a:prstGeom>
        </p:spPr>
        <p:txBody>
          <a:bodyPr vert="horz" lIns="121917" tIns="60958" rIns="121917" bIns="60958" rtlCol="0">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just">
              <a:lnSpc>
                <a:spcPct val="150000"/>
              </a:lnSpc>
              <a:spcBef>
                <a:spcPts val="600"/>
              </a:spcBef>
              <a:spcAft>
                <a:spcPts val="600"/>
              </a:spcAft>
              <a:buNone/>
            </a:pPr>
            <a:r>
              <a:rPr lang="en-US" altLang="zh-CN" spc="300" dirty="0">
                <a:solidFill>
                  <a:schemeClr val="tx1"/>
                </a:solidFill>
              </a:rPr>
              <a:t>(2)</a:t>
            </a:r>
            <a:r>
              <a:rPr lang="zh-CN" altLang="en-US" spc="300" dirty="0">
                <a:solidFill>
                  <a:schemeClr val="tx1"/>
                </a:solidFill>
              </a:rPr>
              <a:t>视图对重构数据库提供了一定程度的逻辑独立性</a:t>
            </a:r>
          </a:p>
          <a:p>
            <a:pPr marL="357188" indent="0" algn="just">
              <a:lnSpc>
                <a:spcPct val="130000"/>
              </a:lnSpc>
              <a:spcBef>
                <a:spcPts val="0"/>
              </a:spcBef>
              <a:buNone/>
            </a:pPr>
            <a:r>
              <a:rPr lang="zh-CN" altLang="en-US" spc="300" dirty="0">
                <a:solidFill>
                  <a:schemeClr val="tx1"/>
                </a:solidFill>
              </a:rPr>
              <a:t>通过建立一个视图</a:t>
            </a:r>
            <a:r>
              <a:rPr lang="en-US" altLang="zh-CN" i="1" spc="300" dirty="0">
                <a:solidFill>
                  <a:schemeClr val="tx1"/>
                </a:solidFill>
              </a:rPr>
              <a:t>Student</a:t>
            </a:r>
            <a:r>
              <a:rPr lang="zh-CN" altLang="en-US" spc="300" dirty="0">
                <a:solidFill>
                  <a:schemeClr val="tx1"/>
                </a:solidFill>
              </a:rPr>
              <a:t>：</a:t>
            </a:r>
          </a:p>
          <a:p>
            <a:pPr marL="357188" indent="0" algn="just">
              <a:lnSpc>
                <a:spcPct val="130000"/>
              </a:lnSpc>
              <a:spcBef>
                <a:spcPts val="0"/>
              </a:spcBef>
              <a:buNone/>
            </a:pPr>
            <a:r>
              <a:rPr lang="en-US" altLang="zh-CN" i="1" spc="300" dirty="0">
                <a:solidFill>
                  <a:schemeClr val="tx1"/>
                </a:solidFill>
              </a:rPr>
              <a:t>CREATE VIEW  Student(</a:t>
            </a:r>
            <a:r>
              <a:rPr lang="en-US" altLang="zh-CN" i="1" spc="300" dirty="0" err="1">
                <a:solidFill>
                  <a:schemeClr val="tx1"/>
                </a:solidFill>
              </a:rPr>
              <a:t>Sno,Sname,Ssex,Sbirthdate,Smajor</a:t>
            </a:r>
            <a:r>
              <a:rPr lang="en-US" altLang="zh-CN" i="1" spc="300" dirty="0">
                <a:solidFill>
                  <a:schemeClr val="tx1"/>
                </a:solidFill>
              </a:rPr>
              <a:t>)</a:t>
            </a:r>
          </a:p>
          <a:p>
            <a:pPr marL="357188" indent="0" algn="just">
              <a:lnSpc>
                <a:spcPct val="130000"/>
              </a:lnSpc>
              <a:spcBef>
                <a:spcPts val="0"/>
              </a:spcBef>
              <a:buNone/>
            </a:pPr>
            <a:r>
              <a:rPr lang="en-US" altLang="zh-CN" i="1" spc="300" dirty="0">
                <a:solidFill>
                  <a:schemeClr val="tx1"/>
                </a:solidFill>
              </a:rPr>
              <a:t>AS  </a:t>
            </a:r>
          </a:p>
          <a:p>
            <a:pPr marL="357188" indent="0" algn="just">
              <a:lnSpc>
                <a:spcPct val="130000"/>
              </a:lnSpc>
              <a:spcBef>
                <a:spcPts val="0"/>
              </a:spcBef>
              <a:buNone/>
            </a:pPr>
            <a:r>
              <a:rPr lang="en-US" altLang="zh-CN" i="1" spc="300" dirty="0">
                <a:solidFill>
                  <a:schemeClr val="tx1"/>
                </a:solidFill>
              </a:rPr>
              <a:t>SELECT  </a:t>
            </a:r>
            <a:r>
              <a:rPr lang="en-US" altLang="zh-CN" i="1" spc="300" dirty="0" err="1">
                <a:solidFill>
                  <a:schemeClr val="tx1"/>
                </a:solidFill>
              </a:rPr>
              <a:t>SX.Sno,SX.Sname,SY.Ssex,SX.Sbirthdate,SY.Smajor</a:t>
            </a:r>
            <a:endParaRPr lang="en-US" altLang="zh-CN" i="1" spc="300" dirty="0">
              <a:solidFill>
                <a:schemeClr val="tx1"/>
              </a:solidFill>
            </a:endParaRPr>
          </a:p>
          <a:p>
            <a:pPr marL="357188" indent="0" algn="just">
              <a:lnSpc>
                <a:spcPct val="130000"/>
              </a:lnSpc>
              <a:spcBef>
                <a:spcPts val="0"/>
              </a:spcBef>
              <a:buNone/>
            </a:pPr>
            <a:r>
              <a:rPr lang="en-US" altLang="zh-CN" i="1" spc="300" dirty="0">
                <a:solidFill>
                  <a:schemeClr val="tx1"/>
                </a:solidFill>
              </a:rPr>
              <a:t>FROM  SX,SY</a:t>
            </a:r>
          </a:p>
          <a:p>
            <a:pPr marL="357188" indent="0" algn="just">
              <a:lnSpc>
                <a:spcPct val="130000"/>
              </a:lnSpc>
              <a:spcBef>
                <a:spcPts val="0"/>
              </a:spcBef>
              <a:buNone/>
            </a:pPr>
            <a:r>
              <a:rPr lang="en-US" altLang="zh-CN" i="1" spc="300" dirty="0">
                <a:solidFill>
                  <a:schemeClr val="tx1"/>
                </a:solidFill>
              </a:rPr>
              <a:t>WHERE  </a:t>
            </a:r>
            <a:r>
              <a:rPr lang="en-US" altLang="zh-CN" i="1" spc="300" dirty="0" err="1">
                <a:solidFill>
                  <a:schemeClr val="tx1"/>
                </a:solidFill>
              </a:rPr>
              <a:t>SX.Sno</a:t>
            </a:r>
            <a:r>
              <a:rPr lang="en-US" altLang="zh-CN" i="1" spc="300" dirty="0">
                <a:solidFill>
                  <a:schemeClr val="tx1"/>
                </a:solidFill>
              </a:rPr>
              <a:t>=</a:t>
            </a:r>
            <a:r>
              <a:rPr lang="en-US" altLang="zh-CN" i="1" spc="300" dirty="0" err="1">
                <a:solidFill>
                  <a:schemeClr val="tx1"/>
                </a:solidFill>
              </a:rPr>
              <a:t>SY.Sno</a:t>
            </a:r>
            <a:r>
              <a:rPr lang="en-US" altLang="zh-CN" i="1" spc="300" dirty="0">
                <a:solidFill>
                  <a:schemeClr val="tx1"/>
                </a:solidFill>
              </a:rPr>
              <a:t>;</a:t>
            </a:r>
          </a:p>
          <a:p>
            <a:pPr marL="700088" indent="-342900" algn="just">
              <a:lnSpc>
                <a:spcPct val="130000"/>
              </a:lnSpc>
              <a:spcBef>
                <a:spcPts val="0"/>
              </a:spcBef>
              <a:buFont typeface="Wingdings" panose="05000000000000000000" pitchFamily="2" charset="2"/>
              <a:buChar char="Ø"/>
            </a:pPr>
            <a:r>
              <a:rPr lang="zh-CN" altLang="en-US" spc="300" dirty="0">
                <a:solidFill>
                  <a:schemeClr val="tx1"/>
                </a:solidFill>
              </a:rPr>
              <a:t>使用户的外模式保持不变，用户的应用程序通过视图仍然能够查找数据</a:t>
            </a:r>
          </a:p>
          <a:p>
            <a:pPr marL="700088" indent="-342900" algn="just">
              <a:lnSpc>
                <a:spcPct val="130000"/>
              </a:lnSpc>
              <a:spcBef>
                <a:spcPts val="0"/>
              </a:spcBef>
              <a:buFont typeface="Wingdings" panose="05000000000000000000" pitchFamily="2" charset="2"/>
              <a:buChar char="Ø"/>
            </a:pPr>
            <a:r>
              <a:rPr lang="zh-CN" altLang="en-US" spc="300" dirty="0">
                <a:solidFill>
                  <a:schemeClr val="tx1"/>
                </a:solidFill>
              </a:rPr>
              <a:t>视图只能在一定程度上提供数据的逻辑独立性</a:t>
            </a:r>
          </a:p>
          <a:p>
            <a:pPr marL="985838" indent="-357188" algn="just">
              <a:lnSpc>
                <a:spcPct val="130000"/>
              </a:lnSpc>
              <a:spcBef>
                <a:spcPts val="0"/>
              </a:spcBef>
              <a:buFont typeface="Arial" panose="020B0604020202020204" pitchFamily="34" charset="0"/>
              <a:buChar char="•"/>
            </a:pPr>
            <a:r>
              <a:rPr lang="zh-CN" altLang="en-US" spc="300" dirty="0">
                <a:solidFill>
                  <a:schemeClr val="tx1"/>
                </a:solidFill>
              </a:rPr>
              <a:t>对视图的更新是有条件的，因此应用程序中修改数据的语句可能仍会因基本表结构的改变而相应修改</a:t>
            </a:r>
          </a:p>
          <a:p>
            <a:pPr algn="just">
              <a:lnSpc>
                <a:spcPct val="150000"/>
              </a:lnSpc>
              <a:spcBef>
                <a:spcPts val="0"/>
              </a:spcBef>
            </a:pPr>
            <a:endParaRPr lang="zh-CN" altLang="en-US" spc="300" dirty="0">
              <a:solidFill>
                <a:schemeClr val="tx1"/>
              </a:solidFill>
            </a:endParaRPr>
          </a:p>
        </p:txBody>
      </p:sp>
      <p:pic>
        <p:nvPicPr>
          <p:cNvPr id="6" name="图片 5">
            <a:extLst>
              <a:ext uri="{FF2B5EF4-FFF2-40B4-BE49-F238E27FC236}">
                <a16:creationId xmlns:a16="http://schemas.microsoft.com/office/drawing/2014/main" id="{33F61BE2-4E91-7860-D5D6-0E2CAACCEE24}"/>
              </a:ext>
            </a:extLst>
          </p:cNvPr>
          <p:cNvPicPr>
            <a:picLocks noChangeAspect="1"/>
          </p:cNvPicPr>
          <p:nvPr/>
        </p:nvPicPr>
        <p:blipFill>
          <a:blip r:embed="rId2"/>
          <a:stretch>
            <a:fillRect/>
          </a:stretch>
        </p:blipFill>
        <p:spPr>
          <a:xfrm>
            <a:off x="7775575" y="1600994"/>
            <a:ext cx="3103550" cy="765175"/>
          </a:xfrm>
          <a:prstGeom prst="rect">
            <a:avLst/>
          </a:prstGeom>
          <a:ln>
            <a:solidFill>
              <a:schemeClr val="accent1"/>
            </a:solidFill>
          </a:ln>
        </p:spPr>
      </p:pic>
    </p:spTree>
    <p:extLst>
      <p:ext uri="{BB962C8B-B14F-4D97-AF65-F5344CB8AC3E}">
        <p14:creationId xmlns:p14="http://schemas.microsoft.com/office/powerpoint/2010/main" val="86113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animEffect transition="in" filter="fade">
                                      <p:cBhvr>
                                        <p:cTn id="33" dur="500"/>
                                        <p:tgtEl>
                                          <p:spTgt spid="5">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8" end="8"/>
                                            </p:txEl>
                                          </p:spTgt>
                                        </p:tgtEl>
                                        <p:attrNameLst>
                                          <p:attrName>style.visibility</p:attrName>
                                        </p:attrNameLst>
                                      </p:cBhvr>
                                      <p:to>
                                        <p:strVal val="visible"/>
                                      </p:to>
                                    </p:set>
                                    <p:animEffect transition="in" filter="fade">
                                      <p:cBhvr>
                                        <p:cTn id="38" dur="500"/>
                                        <p:tgtEl>
                                          <p:spTgt spid="5">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animEffect transition="in" filter="fade">
                                      <p:cBhvr>
                                        <p:cTn id="43"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7C274-AF20-493B-FF76-074BD0317350}"/>
            </a:ext>
          </a:extLst>
        </p:cNvPr>
        <p:cNvGrpSpPr/>
        <p:nvPr/>
      </p:nvGrpSpPr>
      <p:grpSpPr>
        <a:xfrm>
          <a:off x="0" y="0"/>
          <a:ext cx="0" cy="0"/>
          <a:chOff x="0" y="0"/>
          <a:chExt cx="0" cy="0"/>
        </a:xfrm>
      </p:grpSpPr>
      <p:sp>
        <p:nvSpPr>
          <p:cNvPr id="2" name="标题 3">
            <a:extLst>
              <a:ext uri="{FF2B5EF4-FFF2-40B4-BE49-F238E27FC236}">
                <a16:creationId xmlns:a16="http://schemas.microsoft.com/office/drawing/2014/main" id="{86E9E68E-B794-1B7C-A77B-313AC9870620}"/>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6A31FF0E-C5FA-6D1A-8F87-1E134D142498}"/>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4. </a:t>
            </a:r>
            <a:r>
              <a:rPr lang="zh-CN" altLang="en-US" dirty="0"/>
              <a:t>视图的作用</a:t>
            </a:r>
          </a:p>
        </p:txBody>
      </p:sp>
      <p:sp>
        <p:nvSpPr>
          <p:cNvPr id="5" name="Rectangle 3">
            <a:extLst>
              <a:ext uri="{FF2B5EF4-FFF2-40B4-BE49-F238E27FC236}">
                <a16:creationId xmlns:a16="http://schemas.microsoft.com/office/drawing/2014/main" id="{17BCA13B-BF80-1FF5-B00A-6B679F2ED385}"/>
              </a:ext>
            </a:extLst>
          </p:cNvPr>
          <p:cNvSpPr txBox="1">
            <a:spLocks noChangeArrowheads="1"/>
          </p:cNvSpPr>
          <p:nvPr/>
        </p:nvSpPr>
        <p:spPr>
          <a:xfrm>
            <a:off x="682625" y="1753394"/>
            <a:ext cx="10896600" cy="3918645"/>
          </a:xfrm>
          <a:prstGeom prst="rect">
            <a:avLst/>
          </a:prstGeom>
        </p:spPr>
        <p:txBody>
          <a:bodyPr vert="horz" lIns="121917" tIns="60958" rIns="121917" bIns="60958" rtlCol="0">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just">
              <a:lnSpc>
                <a:spcPct val="150000"/>
              </a:lnSpc>
              <a:spcBef>
                <a:spcPts val="600"/>
              </a:spcBef>
              <a:spcAft>
                <a:spcPts val="600"/>
              </a:spcAft>
              <a:buNone/>
            </a:pPr>
            <a:r>
              <a:rPr lang="en-US" altLang="zh-CN" spc="300" dirty="0">
                <a:solidFill>
                  <a:schemeClr val="tx1"/>
                </a:solidFill>
              </a:rPr>
              <a:t>(3)</a:t>
            </a:r>
            <a:r>
              <a:rPr lang="zh-CN" altLang="en-US" spc="300" dirty="0">
                <a:solidFill>
                  <a:schemeClr val="tx1"/>
                </a:solidFill>
              </a:rPr>
              <a:t>视图能够简化用户的操作</a:t>
            </a:r>
          </a:p>
          <a:p>
            <a:pPr marL="357188" indent="0" algn="just">
              <a:lnSpc>
                <a:spcPct val="150000"/>
              </a:lnSpc>
              <a:spcBef>
                <a:spcPts val="600"/>
              </a:spcBef>
              <a:spcAft>
                <a:spcPts val="600"/>
              </a:spcAft>
              <a:buNone/>
            </a:pPr>
            <a:r>
              <a:rPr lang="zh-CN" altLang="en-US" spc="300" dirty="0">
                <a:solidFill>
                  <a:schemeClr val="tx1"/>
                </a:solidFill>
              </a:rPr>
              <a:t>当视图中数据不是直接来自基本表时，定义视图能够简化用户的操作</a:t>
            </a:r>
          </a:p>
          <a:p>
            <a:pPr marL="715963" indent="-358775" algn="just">
              <a:lnSpc>
                <a:spcPct val="150000"/>
              </a:lnSpc>
              <a:spcBef>
                <a:spcPts val="600"/>
              </a:spcBef>
              <a:spcAft>
                <a:spcPts val="600"/>
              </a:spcAft>
            </a:pPr>
            <a:r>
              <a:rPr lang="zh-CN" altLang="en-US" spc="300" dirty="0">
                <a:solidFill>
                  <a:schemeClr val="tx1"/>
                </a:solidFill>
              </a:rPr>
              <a:t>基于多张表连接形成的视图</a:t>
            </a:r>
          </a:p>
          <a:p>
            <a:pPr marL="715963" indent="-358775" algn="just">
              <a:lnSpc>
                <a:spcPct val="150000"/>
              </a:lnSpc>
              <a:spcBef>
                <a:spcPts val="600"/>
              </a:spcBef>
              <a:spcAft>
                <a:spcPts val="600"/>
              </a:spcAft>
            </a:pPr>
            <a:r>
              <a:rPr lang="zh-CN" altLang="en-US" spc="300" dirty="0">
                <a:solidFill>
                  <a:schemeClr val="tx1"/>
                </a:solidFill>
              </a:rPr>
              <a:t>基于复杂嵌套查询的视图</a:t>
            </a:r>
          </a:p>
          <a:p>
            <a:pPr marL="715963" indent="-358775" algn="just">
              <a:lnSpc>
                <a:spcPct val="150000"/>
              </a:lnSpc>
              <a:spcBef>
                <a:spcPts val="600"/>
              </a:spcBef>
              <a:spcAft>
                <a:spcPts val="600"/>
              </a:spcAft>
            </a:pPr>
            <a:r>
              <a:rPr lang="zh-CN" altLang="en-US" spc="300" dirty="0">
                <a:solidFill>
                  <a:schemeClr val="tx1"/>
                </a:solidFill>
              </a:rPr>
              <a:t>含导出属性的视图</a:t>
            </a:r>
          </a:p>
          <a:p>
            <a:pPr algn="just">
              <a:lnSpc>
                <a:spcPct val="150000"/>
              </a:lnSpc>
              <a:spcBef>
                <a:spcPts val="0"/>
              </a:spcBef>
            </a:pPr>
            <a:endParaRPr lang="zh-CN" altLang="en-US" spc="300" dirty="0">
              <a:solidFill>
                <a:schemeClr val="tx1"/>
              </a:solidFill>
            </a:endParaRPr>
          </a:p>
        </p:txBody>
      </p:sp>
    </p:spTree>
    <p:extLst>
      <p:ext uri="{BB962C8B-B14F-4D97-AF65-F5344CB8AC3E}">
        <p14:creationId xmlns:p14="http://schemas.microsoft.com/office/powerpoint/2010/main" val="66192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C784F-F7A0-5E34-DF06-AF8FE1F2D5D1}"/>
            </a:ext>
          </a:extLst>
        </p:cNvPr>
        <p:cNvGrpSpPr/>
        <p:nvPr/>
      </p:nvGrpSpPr>
      <p:grpSpPr>
        <a:xfrm>
          <a:off x="0" y="0"/>
          <a:ext cx="0" cy="0"/>
          <a:chOff x="0" y="0"/>
          <a:chExt cx="0" cy="0"/>
        </a:xfrm>
      </p:grpSpPr>
      <p:sp>
        <p:nvSpPr>
          <p:cNvPr id="2" name="标题 3">
            <a:extLst>
              <a:ext uri="{FF2B5EF4-FFF2-40B4-BE49-F238E27FC236}">
                <a16:creationId xmlns:a16="http://schemas.microsoft.com/office/drawing/2014/main" id="{F09CFA51-69EB-FA90-BD0F-12677C046FF1}"/>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3DA14874-DA7C-B96E-586B-34B1B74B5794}"/>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4. </a:t>
            </a:r>
            <a:r>
              <a:rPr lang="zh-CN" altLang="en-US" dirty="0"/>
              <a:t>视图的作用</a:t>
            </a:r>
          </a:p>
        </p:txBody>
      </p:sp>
      <p:sp>
        <p:nvSpPr>
          <p:cNvPr id="5" name="Rectangle 3">
            <a:extLst>
              <a:ext uri="{FF2B5EF4-FFF2-40B4-BE49-F238E27FC236}">
                <a16:creationId xmlns:a16="http://schemas.microsoft.com/office/drawing/2014/main" id="{2849F23B-E3B9-E83B-D41D-51C5D6B47B39}"/>
              </a:ext>
            </a:extLst>
          </p:cNvPr>
          <p:cNvSpPr txBox="1">
            <a:spLocks noChangeArrowheads="1"/>
          </p:cNvSpPr>
          <p:nvPr/>
        </p:nvSpPr>
        <p:spPr>
          <a:xfrm>
            <a:off x="682625" y="1753394"/>
            <a:ext cx="10896600" cy="3918645"/>
          </a:xfrm>
          <a:prstGeom prst="rect">
            <a:avLst/>
          </a:prstGeom>
        </p:spPr>
        <p:txBody>
          <a:bodyPr vert="horz" lIns="121917" tIns="60958" rIns="121917" bIns="60958" rtlCol="0">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just">
              <a:lnSpc>
                <a:spcPct val="150000"/>
              </a:lnSpc>
              <a:spcBef>
                <a:spcPts val="600"/>
              </a:spcBef>
              <a:spcAft>
                <a:spcPts val="600"/>
              </a:spcAft>
              <a:buNone/>
            </a:pPr>
            <a:r>
              <a:rPr lang="en-US" altLang="zh-CN" spc="300" dirty="0">
                <a:solidFill>
                  <a:schemeClr val="tx1"/>
                </a:solidFill>
              </a:rPr>
              <a:t>(3)</a:t>
            </a:r>
            <a:r>
              <a:rPr lang="zh-CN" altLang="en-US" spc="300" dirty="0">
                <a:solidFill>
                  <a:schemeClr val="tx1"/>
                </a:solidFill>
              </a:rPr>
              <a:t>视图能够简化用户的操作</a:t>
            </a:r>
          </a:p>
          <a:p>
            <a:pPr marL="357188" indent="0" algn="just">
              <a:lnSpc>
                <a:spcPct val="150000"/>
              </a:lnSpc>
              <a:spcBef>
                <a:spcPts val="0"/>
              </a:spcBef>
              <a:buNone/>
            </a:pPr>
            <a:r>
              <a:rPr lang="zh-CN" altLang="en-US" spc="300" dirty="0">
                <a:solidFill>
                  <a:schemeClr val="tx1"/>
                </a:solidFill>
              </a:rPr>
              <a:t>适当的利用视图可以更清晰的表达查询</a:t>
            </a:r>
          </a:p>
          <a:p>
            <a:pPr marL="700088" indent="-342900" algn="just">
              <a:lnSpc>
                <a:spcPct val="150000"/>
              </a:lnSpc>
              <a:spcBef>
                <a:spcPts val="0"/>
              </a:spcBef>
              <a:buFont typeface="Wingdings" panose="05000000000000000000" pitchFamily="2" charset="2"/>
              <a:buChar char="Ø"/>
            </a:pPr>
            <a:r>
              <a:rPr lang="zh-CN" altLang="en-US" spc="300" dirty="0">
                <a:solidFill>
                  <a:schemeClr val="tx1"/>
                </a:solidFill>
              </a:rPr>
              <a:t>经常查询“对每个同学找出他获得最高成绩的课程号”</a:t>
            </a:r>
          </a:p>
          <a:p>
            <a:pPr marL="985838" indent="-357188" algn="just">
              <a:lnSpc>
                <a:spcPct val="150000"/>
              </a:lnSpc>
              <a:spcBef>
                <a:spcPts val="0"/>
              </a:spcBef>
              <a:buFont typeface="Arial" panose="020B0604020202020204" pitchFamily="34" charset="0"/>
              <a:buChar char="•"/>
            </a:pPr>
            <a:r>
              <a:rPr lang="zh-CN" altLang="en-US" spc="300" dirty="0">
                <a:solidFill>
                  <a:schemeClr val="tx1"/>
                </a:solidFill>
              </a:rPr>
              <a:t>可以先定义一个视图，求出每个同学获得的最高成绩</a:t>
            </a:r>
            <a:endParaRPr lang="en-US" altLang="zh-CN" spc="300" dirty="0">
              <a:solidFill>
                <a:schemeClr val="tx1"/>
              </a:solidFill>
            </a:endParaRPr>
          </a:p>
          <a:p>
            <a:pPr marL="985838" indent="-357188" algn="just">
              <a:lnSpc>
                <a:spcPct val="150000"/>
              </a:lnSpc>
              <a:spcBef>
                <a:spcPts val="0"/>
              </a:spcBef>
              <a:buFont typeface="Arial" panose="020B0604020202020204" pitchFamily="34" charset="0"/>
              <a:buChar char="•"/>
            </a:pPr>
            <a:r>
              <a:rPr lang="zh-CN" altLang="en-US" spc="300" dirty="0">
                <a:solidFill>
                  <a:schemeClr val="tx1"/>
                </a:solidFill>
              </a:rPr>
              <a:t>然后用如下的查询语句完成查询： </a:t>
            </a:r>
            <a:endParaRPr lang="en-US" altLang="zh-CN" spc="300" dirty="0">
              <a:solidFill>
                <a:schemeClr val="tx1"/>
              </a:solidFill>
            </a:endParaRPr>
          </a:p>
        </p:txBody>
      </p:sp>
      <p:pic>
        <p:nvPicPr>
          <p:cNvPr id="6" name="图片 5">
            <a:extLst>
              <a:ext uri="{FF2B5EF4-FFF2-40B4-BE49-F238E27FC236}">
                <a16:creationId xmlns:a16="http://schemas.microsoft.com/office/drawing/2014/main" id="{B733AB75-A808-03B3-56CD-D9FF0DE82DDF}"/>
              </a:ext>
            </a:extLst>
          </p:cNvPr>
          <p:cNvPicPr>
            <a:picLocks noChangeAspect="1"/>
          </p:cNvPicPr>
          <p:nvPr/>
        </p:nvPicPr>
        <p:blipFill>
          <a:blip r:embed="rId2"/>
          <a:stretch>
            <a:fillRect/>
          </a:stretch>
        </p:blipFill>
        <p:spPr>
          <a:xfrm>
            <a:off x="1450975" y="4420394"/>
            <a:ext cx="4720094" cy="1662683"/>
          </a:xfrm>
          <a:prstGeom prst="rect">
            <a:avLst/>
          </a:prstGeom>
          <a:ln>
            <a:solidFill>
              <a:schemeClr val="accent1"/>
            </a:solidFill>
          </a:ln>
        </p:spPr>
      </p:pic>
      <p:pic>
        <p:nvPicPr>
          <p:cNvPr id="10" name="图片 9">
            <a:extLst>
              <a:ext uri="{FF2B5EF4-FFF2-40B4-BE49-F238E27FC236}">
                <a16:creationId xmlns:a16="http://schemas.microsoft.com/office/drawing/2014/main" id="{58029C94-8129-9FB2-E31C-2EBE634EF3E3}"/>
              </a:ext>
            </a:extLst>
          </p:cNvPr>
          <p:cNvPicPr>
            <a:picLocks noChangeAspect="1"/>
          </p:cNvPicPr>
          <p:nvPr/>
        </p:nvPicPr>
        <p:blipFill>
          <a:blip r:embed="rId3"/>
          <a:stretch>
            <a:fillRect/>
          </a:stretch>
        </p:blipFill>
        <p:spPr>
          <a:xfrm>
            <a:off x="6581205" y="4420393"/>
            <a:ext cx="4550501" cy="1662683"/>
          </a:xfrm>
          <a:prstGeom prst="rect">
            <a:avLst/>
          </a:prstGeom>
          <a:ln>
            <a:solidFill>
              <a:schemeClr val="accent1"/>
            </a:solidFill>
          </a:ln>
        </p:spPr>
      </p:pic>
    </p:spTree>
    <p:extLst>
      <p:ext uri="{BB962C8B-B14F-4D97-AF65-F5344CB8AC3E}">
        <p14:creationId xmlns:p14="http://schemas.microsoft.com/office/powerpoint/2010/main" val="314223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par>
                          <p:cTn id="18" fill="hold">
                            <p:stCondLst>
                              <p:cond delay="500"/>
                            </p:stCondLst>
                            <p:childTnLst>
                              <p:par>
                                <p:cTn id="19" presetID="42"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childTnLst>
                                </p:cTn>
                              </p:par>
                            </p:childTnLst>
                          </p:cTn>
                        </p:par>
                        <p:par>
                          <p:cTn id="29" fill="hold">
                            <p:stCondLst>
                              <p:cond delay="500"/>
                            </p:stCondLst>
                            <p:childTnLst>
                              <p:par>
                                <p:cTn id="30" presetID="42" presetClass="entr" presetSubtype="0" fill="hold" nodeType="afterEffect">
                                  <p:stCondLst>
                                    <p:cond delay="5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4E3EF-4CCB-61C7-7F64-5B89668733E4}"/>
            </a:ext>
          </a:extLst>
        </p:cNvPr>
        <p:cNvGrpSpPr/>
        <p:nvPr/>
      </p:nvGrpSpPr>
      <p:grpSpPr>
        <a:xfrm>
          <a:off x="0" y="0"/>
          <a:ext cx="0" cy="0"/>
          <a:chOff x="0" y="0"/>
          <a:chExt cx="0" cy="0"/>
        </a:xfrm>
      </p:grpSpPr>
      <p:sp>
        <p:nvSpPr>
          <p:cNvPr id="2" name="标题 3">
            <a:extLst>
              <a:ext uri="{FF2B5EF4-FFF2-40B4-BE49-F238E27FC236}">
                <a16:creationId xmlns:a16="http://schemas.microsoft.com/office/drawing/2014/main" id="{B2E13CE7-9F48-BFA4-8359-6CBC599D11AB}"/>
              </a:ext>
            </a:extLst>
          </p:cNvPr>
          <p:cNvSpPr txBox="1">
            <a:spLocks/>
          </p:cNvSpPr>
          <p:nvPr/>
        </p:nvSpPr>
        <p:spPr>
          <a:xfrm>
            <a:off x="774700" y="352424"/>
            <a:ext cx="5334000" cy="429419"/>
          </a:xfrm>
          <a:prstGeom prst="rect">
            <a:avLst/>
          </a:prstGeom>
        </p:spPr>
        <p:txBody>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en-US" altLang="zh-CN"/>
              <a:t>7.1  </a:t>
            </a:r>
            <a:r>
              <a:rPr lang="zh-CN" altLang="en-US"/>
              <a:t>视图</a:t>
            </a:r>
            <a:endParaRPr lang="zh-CN" altLang="en-US" dirty="0"/>
          </a:p>
        </p:txBody>
      </p:sp>
      <p:sp>
        <p:nvSpPr>
          <p:cNvPr id="3" name="内容占位符 4">
            <a:extLst>
              <a:ext uri="{FF2B5EF4-FFF2-40B4-BE49-F238E27FC236}">
                <a16:creationId xmlns:a16="http://schemas.microsoft.com/office/drawing/2014/main" id="{09E35C5C-6480-6D4A-8542-E11F77C9E650}"/>
              </a:ext>
            </a:extLst>
          </p:cNvPr>
          <p:cNvSpPr txBox="1">
            <a:spLocks/>
          </p:cNvSpPr>
          <p:nvPr/>
        </p:nvSpPr>
        <p:spPr>
          <a:xfrm>
            <a:off x="619125" y="1056640"/>
            <a:ext cx="10978515" cy="765175"/>
          </a:xfrm>
          <a:prstGeom prst="rect">
            <a:avLst/>
          </a:prstGeom>
        </p:spPr>
        <p:txBody>
          <a:bodyPr>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altLang="zh-CN" dirty="0"/>
              <a:t>4. </a:t>
            </a:r>
            <a:r>
              <a:rPr lang="zh-CN" altLang="en-US" dirty="0"/>
              <a:t>视图的作用</a:t>
            </a:r>
          </a:p>
        </p:txBody>
      </p:sp>
      <p:sp>
        <p:nvSpPr>
          <p:cNvPr id="5" name="Rectangle 3">
            <a:extLst>
              <a:ext uri="{FF2B5EF4-FFF2-40B4-BE49-F238E27FC236}">
                <a16:creationId xmlns:a16="http://schemas.microsoft.com/office/drawing/2014/main" id="{E2E3053C-AC90-48EB-ED87-A58BF0F2492D}"/>
              </a:ext>
            </a:extLst>
          </p:cNvPr>
          <p:cNvSpPr txBox="1">
            <a:spLocks noChangeArrowheads="1"/>
          </p:cNvSpPr>
          <p:nvPr/>
        </p:nvSpPr>
        <p:spPr>
          <a:xfrm>
            <a:off x="682625" y="1753394"/>
            <a:ext cx="10896600" cy="3918645"/>
          </a:xfrm>
          <a:prstGeom prst="rect">
            <a:avLst/>
          </a:prstGeom>
        </p:spPr>
        <p:txBody>
          <a:bodyPr vert="horz" lIns="121917" tIns="60958" rIns="121917" bIns="60958" rtlCol="0">
            <a:noAutofit/>
          </a:bodyPr>
          <a:lstStyle>
            <a:lvl1pPr marL="457200" indent="-457200" algn="l" defTabSz="1219835" rtl="0" eaLnBrk="1" latinLnBrk="0" hangingPunct="1">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just">
              <a:lnSpc>
                <a:spcPct val="150000"/>
              </a:lnSpc>
              <a:spcBef>
                <a:spcPts val="600"/>
              </a:spcBef>
              <a:spcAft>
                <a:spcPts val="600"/>
              </a:spcAft>
              <a:buNone/>
            </a:pPr>
            <a:r>
              <a:rPr lang="en-US" altLang="zh-CN" spc="300" dirty="0">
                <a:solidFill>
                  <a:schemeClr val="tx1"/>
                </a:solidFill>
              </a:rPr>
              <a:t>(4)</a:t>
            </a:r>
            <a:r>
              <a:rPr lang="zh-CN" altLang="en-US" spc="300" dirty="0">
                <a:solidFill>
                  <a:schemeClr val="tx1"/>
                </a:solidFill>
              </a:rPr>
              <a:t>视图使用户能以多种角度看待同一数据</a:t>
            </a:r>
          </a:p>
          <a:p>
            <a:pPr marL="715963" indent="-358775" algn="just">
              <a:lnSpc>
                <a:spcPct val="150000"/>
              </a:lnSpc>
              <a:spcBef>
                <a:spcPts val="600"/>
              </a:spcBef>
              <a:spcAft>
                <a:spcPts val="600"/>
              </a:spcAft>
            </a:pPr>
            <a:r>
              <a:rPr lang="zh-CN" altLang="en-US" spc="300" dirty="0">
                <a:solidFill>
                  <a:schemeClr val="tx1"/>
                </a:solidFill>
              </a:rPr>
              <a:t>视图机制能使不同用户以不同方式看待同一数据，适应数据库共享的需要</a:t>
            </a:r>
          </a:p>
          <a:p>
            <a:pPr marL="715963" indent="-358775" algn="just">
              <a:lnSpc>
                <a:spcPct val="150000"/>
              </a:lnSpc>
              <a:spcBef>
                <a:spcPts val="600"/>
              </a:spcBef>
              <a:spcAft>
                <a:spcPts val="600"/>
              </a:spcAft>
            </a:pPr>
            <a:r>
              <a:rPr lang="zh-CN" altLang="en-US" spc="300" dirty="0">
                <a:solidFill>
                  <a:schemeClr val="tx1"/>
                </a:solidFill>
              </a:rPr>
              <a:t>希望了解学生的平均成绩，学生的最高成绩和最低成绩，都可以在基本表</a:t>
            </a:r>
            <a:r>
              <a:rPr lang="en-US" altLang="zh-CN" spc="300" dirty="0">
                <a:solidFill>
                  <a:schemeClr val="tx1"/>
                </a:solidFill>
              </a:rPr>
              <a:t>SC</a:t>
            </a:r>
            <a:r>
              <a:rPr lang="zh-CN" altLang="en-US" spc="300" dirty="0">
                <a:solidFill>
                  <a:schemeClr val="tx1"/>
                </a:solidFill>
              </a:rPr>
              <a:t>上定义自己感兴趣的视图，直接对这些视图查询</a:t>
            </a:r>
          </a:p>
        </p:txBody>
      </p:sp>
    </p:spTree>
    <p:extLst>
      <p:ext uri="{BB962C8B-B14F-4D97-AF65-F5344CB8AC3E}">
        <p14:creationId xmlns:p14="http://schemas.microsoft.com/office/powerpoint/2010/main" val="88001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dirty="0"/>
              <a:t>主要内容</a:t>
            </a:r>
          </a:p>
        </p:txBody>
      </p:sp>
      <p:grpSp>
        <p:nvGrpSpPr>
          <p:cNvPr id="64" name="组合 63"/>
          <p:cNvGrpSpPr/>
          <p:nvPr/>
        </p:nvGrpSpPr>
        <p:grpSpPr>
          <a:xfrm>
            <a:off x="602260" y="1804194"/>
            <a:ext cx="6030315" cy="632563"/>
            <a:chOff x="1288060" y="2515394"/>
            <a:chExt cx="6030315" cy="632563"/>
          </a:xfrm>
        </p:grpSpPr>
        <p:sp>
          <p:nvSpPr>
            <p:cNvPr id="41" name="矩形 40"/>
            <p:cNvSpPr/>
            <p:nvPr/>
          </p:nvSpPr>
          <p:spPr>
            <a:xfrm>
              <a:off x="2060575" y="2515394"/>
              <a:ext cx="2590800" cy="533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151869" y="2515394"/>
              <a:ext cx="2347106" cy="491490"/>
            </a:xfrm>
            <a:prstGeom prst="rect">
              <a:avLst/>
            </a:prstGeom>
            <a:noFill/>
          </p:spPr>
          <p:txBody>
            <a:bodyPr wrap="square" rtlCol="0">
              <a:spAutoFit/>
            </a:bodyPr>
            <a:lstStyle/>
            <a:p>
              <a:pPr>
                <a:lnSpc>
                  <a:spcPct val="130000"/>
                </a:lnSpc>
              </a:pPr>
              <a:r>
                <a:rPr lang="zh-CN" altLang="en-US" sz="2000" dirty="0"/>
                <a:t>视图</a:t>
              </a:r>
              <a:endParaRPr lang="zh-CN" altLang="zh-CN" sz="2000" dirty="0"/>
            </a:p>
          </p:txBody>
        </p:sp>
        <p:cxnSp>
          <p:nvCxnSpPr>
            <p:cNvPr id="9" name="直接连接符 8"/>
            <p:cNvCxnSpPr/>
            <p:nvPr/>
          </p:nvCxnSpPr>
          <p:spPr bwMode="auto">
            <a:xfrm>
              <a:off x="1374775" y="3147957"/>
              <a:ext cx="5943600" cy="0"/>
            </a:xfrm>
            <a:prstGeom prst="line">
              <a:avLst/>
            </a:prstGeom>
            <a:solidFill>
              <a:schemeClr val="accent1"/>
            </a:solidFill>
            <a:ln w="28575" cap="flat" cmpd="sng" algn="ctr">
              <a:solidFill>
                <a:srgbClr val="FFC000"/>
              </a:solidFill>
              <a:prstDash val="solid"/>
              <a:round/>
              <a:headEnd type="none" w="med" len="med"/>
              <a:tailEnd type="none" w="med" len="med"/>
            </a:ln>
            <a:effectLst/>
          </p:spPr>
        </p:cxnSp>
        <p:grpSp>
          <p:nvGrpSpPr>
            <p:cNvPr id="11" name="组合 10"/>
            <p:cNvGrpSpPr/>
            <p:nvPr/>
          </p:nvGrpSpPr>
          <p:grpSpPr>
            <a:xfrm>
              <a:off x="1288060" y="2521302"/>
              <a:ext cx="579307" cy="626655"/>
              <a:chOff x="6242320" y="1105727"/>
              <a:chExt cx="579005" cy="626656"/>
            </a:xfrm>
          </p:grpSpPr>
          <p:sp>
            <p:nvSpPr>
              <p:cNvPr id="12"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rgbClr val="FF9900"/>
                    </a:solidFill>
                    <a:latin typeface="Impact" panose="020B0806030902050204" pitchFamily="34" charset="0"/>
                    <a:ea typeface="微软雅黑" panose="020B0503020204020204" pitchFamily="34" charset="-122"/>
                  </a:rPr>
                  <a:t>01</a:t>
                </a:r>
                <a:endParaRPr lang="zh-CN" altLang="en-US" sz="3200" dirty="0">
                  <a:solidFill>
                    <a:srgbClr val="FF9900"/>
                  </a:solidFill>
                  <a:latin typeface="微软雅黑" panose="020B0503020204020204" pitchFamily="34" charset="-122"/>
                  <a:ea typeface="微软雅黑" panose="020B0503020204020204" pitchFamily="34" charset="-122"/>
                </a:endParaRPr>
              </a:p>
            </p:txBody>
          </p:sp>
          <p:sp>
            <p:nvSpPr>
              <p:cNvPr id="13"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grpSp>
        <p:nvGrpSpPr>
          <p:cNvPr id="67" name="组合 66"/>
          <p:cNvGrpSpPr/>
          <p:nvPr/>
        </p:nvGrpSpPr>
        <p:grpSpPr>
          <a:xfrm>
            <a:off x="602260" y="3904457"/>
            <a:ext cx="6106515" cy="668031"/>
            <a:chOff x="1288060" y="4615657"/>
            <a:chExt cx="6106515" cy="668031"/>
          </a:xfrm>
        </p:grpSpPr>
        <p:grpSp>
          <p:nvGrpSpPr>
            <p:cNvPr id="66" name="组合 65"/>
            <p:cNvGrpSpPr/>
            <p:nvPr/>
          </p:nvGrpSpPr>
          <p:grpSpPr>
            <a:xfrm>
              <a:off x="1288060" y="4615657"/>
              <a:ext cx="6106515" cy="668031"/>
              <a:chOff x="1288060" y="4615657"/>
              <a:chExt cx="6106515" cy="668031"/>
            </a:xfrm>
          </p:grpSpPr>
          <p:sp>
            <p:nvSpPr>
              <p:cNvPr id="43" name="矩形 42"/>
              <p:cNvSpPr/>
              <p:nvPr/>
            </p:nvSpPr>
            <p:spPr>
              <a:xfrm>
                <a:off x="2060575" y="4615657"/>
                <a:ext cx="25908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288060" y="4635789"/>
                <a:ext cx="579307" cy="620494"/>
                <a:chOff x="6242320" y="3640739"/>
                <a:chExt cx="579005" cy="620494"/>
              </a:xfrm>
            </p:grpSpPr>
            <p:sp>
              <p:nvSpPr>
                <p:cNvPr id="18" name="TextBox 6"/>
                <p:cNvSpPr txBox="1"/>
                <p:nvPr/>
              </p:nvSpPr>
              <p:spPr>
                <a:xfrm>
                  <a:off x="6327224" y="3640739"/>
                  <a:ext cx="448425" cy="492443"/>
                </a:xfrm>
                <a:prstGeom prst="rect">
                  <a:avLst/>
                </a:prstGeom>
                <a:noFill/>
              </p:spPr>
              <p:txBody>
                <a:bodyPr vert="horz" wrap="square" lIns="0" tIns="0" rIns="0" bIns="0" rtlCol="0" anchor="ctr">
                  <a:spAutoFit/>
                </a:bodyPr>
                <a:lstStyle/>
                <a:p>
                  <a:pPr algn="l"/>
                  <a:r>
                    <a:rPr lang="en-US" altLang="zh-CN" sz="3200" dirty="0">
                      <a:solidFill>
                        <a:srgbClr val="00B050"/>
                      </a:solidFill>
                      <a:latin typeface="Impact" panose="020B0806030902050204" pitchFamily="34" charset="0"/>
                      <a:ea typeface="微软雅黑" panose="020B0503020204020204" pitchFamily="34" charset="-122"/>
                    </a:rPr>
                    <a:t>03</a:t>
                  </a:r>
                  <a:endParaRPr lang="zh-CN" altLang="en-US" sz="3200" dirty="0">
                    <a:solidFill>
                      <a:srgbClr val="00B050"/>
                    </a:solidFill>
                    <a:latin typeface="微软雅黑" panose="020B0503020204020204" pitchFamily="34" charset="-122"/>
                    <a:ea typeface="微软雅黑" panose="020B0503020204020204" pitchFamily="34" charset="-122"/>
                  </a:endParaRPr>
                </a:p>
              </p:txBody>
            </p:sp>
            <p:sp>
              <p:nvSpPr>
                <p:cNvPr id="19" name="文本框 24"/>
                <p:cNvSpPr txBox="1"/>
                <p:nvPr/>
              </p:nvSpPr>
              <p:spPr>
                <a:xfrm>
                  <a:off x="6242320" y="404578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cxnSp>
            <p:nvCxnSpPr>
              <p:cNvPr id="23" name="直接连接符 22"/>
              <p:cNvCxnSpPr/>
              <p:nvPr/>
            </p:nvCxnSpPr>
            <p:spPr bwMode="auto">
              <a:xfrm>
                <a:off x="1374775" y="5283688"/>
                <a:ext cx="6019800" cy="0"/>
              </a:xfrm>
              <a:prstGeom prst="line">
                <a:avLst/>
              </a:prstGeom>
              <a:solidFill>
                <a:schemeClr val="accent1"/>
              </a:solidFill>
              <a:ln w="28575" cap="flat" cmpd="sng" algn="ctr">
                <a:solidFill>
                  <a:srgbClr val="FF8181"/>
                </a:solidFill>
                <a:prstDash val="solid"/>
                <a:round/>
                <a:headEnd type="none" w="med" len="med"/>
                <a:tailEnd type="none" w="med" len="med"/>
              </a:ln>
              <a:effectLst/>
            </p:spPr>
          </p:cxnSp>
        </p:grpSp>
        <p:sp>
          <p:nvSpPr>
            <p:cNvPr id="21" name="TextBox 20"/>
            <p:cNvSpPr txBox="1"/>
            <p:nvPr/>
          </p:nvSpPr>
          <p:spPr>
            <a:xfrm>
              <a:off x="2151869" y="4696474"/>
              <a:ext cx="3566306" cy="491490"/>
            </a:xfrm>
            <a:prstGeom prst="rect">
              <a:avLst/>
            </a:prstGeom>
            <a:noFill/>
          </p:spPr>
          <p:txBody>
            <a:bodyPr wrap="square" rtlCol="0">
              <a:spAutoFit/>
            </a:bodyPr>
            <a:lstStyle/>
            <a:p>
              <a:pPr>
                <a:lnSpc>
                  <a:spcPct val="130000"/>
                </a:lnSpc>
              </a:pPr>
              <a:r>
                <a:rPr lang="zh-CN" altLang="en-US" sz="2000" dirty="0"/>
                <a:t>索引</a:t>
              </a:r>
            </a:p>
          </p:txBody>
        </p:sp>
      </p:grpSp>
      <p:grpSp>
        <p:nvGrpSpPr>
          <p:cNvPr id="65" name="组合 64"/>
          <p:cNvGrpSpPr/>
          <p:nvPr/>
        </p:nvGrpSpPr>
        <p:grpSpPr>
          <a:xfrm>
            <a:off x="602260" y="2890044"/>
            <a:ext cx="6106515" cy="666750"/>
            <a:chOff x="1288060" y="3601244"/>
            <a:chExt cx="6106515" cy="666750"/>
          </a:xfrm>
        </p:grpSpPr>
        <p:sp>
          <p:nvSpPr>
            <p:cNvPr id="42" name="矩形 41"/>
            <p:cNvSpPr/>
            <p:nvPr/>
          </p:nvSpPr>
          <p:spPr>
            <a:xfrm>
              <a:off x="2060575" y="3601244"/>
              <a:ext cx="2590800" cy="533400"/>
            </a:xfrm>
            <a:prstGeom prst="rect">
              <a:avLst/>
            </a:prstGeom>
            <a:solidFill>
              <a:srgbClr val="28A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288060" y="3623526"/>
              <a:ext cx="579307" cy="631762"/>
              <a:chOff x="6242320" y="2373233"/>
              <a:chExt cx="579005" cy="631762"/>
            </a:xfrm>
          </p:grpSpPr>
          <p:sp>
            <p:nvSpPr>
              <p:cNvPr id="15" name="TextBox 6"/>
              <p:cNvSpPr txBox="1"/>
              <p:nvPr/>
            </p:nvSpPr>
            <p:spPr>
              <a:xfrm>
                <a:off x="6327224" y="2373233"/>
                <a:ext cx="448425" cy="492443"/>
              </a:xfrm>
              <a:prstGeom prst="rect">
                <a:avLst/>
              </a:prstGeom>
              <a:noFill/>
            </p:spPr>
            <p:txBody>
              <a:bodyPr vert="horz" wrap="square" lIns="0" tIns="0" rIns="0" bIns="0" rtlCol="0" anchor="ctr">
                <a:spAutoFit/>
              </a:bodyPr>
              <a:lstStyle/>
              <a:p>
                <a:pPr algn="l"/>
                <a:r>
                  <a:rPr lang="en-US" altLang="zh-CN" sz="3200" dirty="0">
                    <a:solidFill>
                      <a:srgbClr val="01ACBE"/>
                    </a:solidFill>
                    <a:latin typeface="Impact" panose="020B0806030902050204" pitchFamily="34" charset="0"/>
                    <a:ea typeface="微软雅黑" panose="020B0503020204020204" pitchFamily="34" charset="-122"/>
                  </a:rPr>
                  <a:t>02</a:t>
                </a:r>
                <a:endParaRPr lang="zh-CN" altLang="en-US" sz="3200" dirty="0">
                  <a:solidFill>
                    <a:srgbClr val="01ACBE"/>
                  </a:solidFill>
                  <a:latin typeface="微软雅黑" panose="020B0503020204020204" pitchFamily="34" charset="-122"/>
                  <a:ea typeface="微软雅黑" panose="020B0503020204020204" pitchFamily="34" charset="-122"/>
                </a:endParaRPr>
              </a:p>
            </p:txBody>
          </p:sp>
          <p:sp>
            <p:nvSpPr>
              <p:cNvPr id="16"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sp>
          <p:nvSpPr>
            <p:cNvPr id="20" name="TextBox 19"/>
            <p:cNvSpPr txBox="1"/>
            <p:nvPr/>
          </p:nvSpPr>
          <p:spPr>
            <a:xfrm>
              <a:off x="2151869" y="3623151"/>
              <a:ext cx="2499506" cy="491490"/>
            </a:xfrm>
            <a:prstGeom prst="rect">
              <a:avLst/>
            </a:prstGeom>
            <a:noFill/>
          </p:spPr>
          <p:txBody>
            <a:bodyPr wrap="square" rtlCol="0">
              <a:spAutoFit/>
            </a:bodyPr>
            <a:lstStyle/>
            <a:p>
              <a:pPr>
                <a:lnSpc>
                  <a:spcPct val="130000"/>
                </a:lnSpc>
              </a:pPr>
              <a:r>
                <a:rPr lang="en-US" altLang="zh-CN" sz="2000" dirty="0"/>
                <a:t>MySQL</a:t>
              </a:r>
              <a:r>
                <a:rPr lang="zh-CN" altLang="en-US" sz="2000" dirty="0"/>
                <a:t>视图管理</a:t>
              </a:r>
            </a:p>
          </p:txBody>
        </p:sp>
        <p:cxnSp>
          <p:nvCxnSpPr>
            <p:cNvPr id="22" name="直接连接符 21"/>
            <p:cNvCxnSpPr/>
            <p:nvPr/>
          </p:nvCxnSpPr>
          <p:spPr bwMode="auto">
            <a:xfrm>
              <a:off x="1374775" y="4267994"/>
              <a:ext cx="6019800" cy="0"/>
            </a:xfrm>
            <a:prstGeom prst="line">
              <a:avLst/>
            </a:prstGeom>
            <a:solidFill>
              <a:schemeClr val="accent1"/>
            </a:solidFill>
            <a:ln w="28575" cap="flat" cmpd="sng" algn="ctr">
              <a:solidFill>
                <a:srgbClr val="00DBD6"/>
              </a:solidFill>
              <a:prstDash val="solid"/>
              <a:round/>
              <a:headEnd type="none" w="med" len="med"/>
              <a:tailEnd type="none" w="med" len="med"/>
            </a:ln>
            <a:effectLst/>
          </p:spPr>
        </p:cxnSp>
      </p:grpSp>
      <p:sp>
        <p:nvSpPr>
          <p:cNvPr id="28" name="矩形 27"/>
          <p:cNvSpPr/>
          <p:nvPr/>
        </p:nvSpPr>
        <p:spPr>
          <a:xfrm>
            <a:off x="4041616" y="1832769"/>
            <a:ext cx="717550" cy="491490"/>
          </a:xfrm>
          <a:prstGeom prst="rect">
            <a:avLst/>
          </a:prstGeom>
        </p:spPr>
        <p:txBody>
          <a:bodyPr wrap="none">
            <a:spAutoFit/>
          </a:bodyPr>
          <a:lstStyle/>
          <a:p>
            <a:pPr marL="0" lvl="1">
              <a:lnSpc>
                <a:spcPct val="130000"/>
              </a:lnSpc>
              <a:spcBef>
                <a:spcPct val="30000"/>
              </a:spcBef>
            </a:pPr>
            <a:r>
              <a:rPr lang="en-US" altLang="zh-CN" sz="2000" dirty="0">
                <a:latin typeface="Times New Roman" panose="02020603050405020304" pitchFamily="18" charset="0"/>
              </a:rPr>
              <a:t>View</a:t>
            </a:r>
          </a:p>
        </p:txBody>
      </p:sp>
      <p:sp>
        <p:nvSpPr>
          <p:cNvPr id="30" name="矩形 29"/>
          <p:cNvSpPr/>
          <p:nvPr/>
        </p:nvSpPr>
        <p:spPr>
          <a:xfrm>
            <a:off x="4041775" y="2908821"/>
            <a:ext cx="1635760" cy="491490"/>
          </a:xfrm>
          <a:prstGeom prst="rect">
            <a:avLst/>
          </a:prstGeom>
        </p:spPr>
        <p:txBody>
          <a:bodyPr wrap="none">
            <a:spAutoFit/>
          </a:bodyPr>
          <a:lstStyle/>
          <a:p>
            <a:pPr marL="0" lvl="1" algn="l">
              <a:lnSpc>
                <a:spcPct val="130000"/>
              </a:lnSpc>
              <a:spcBef>
                <a:spcPct val="30000"/>
              </a:spcBef>
            </a:pPr>
            <a:r>
              <a:rPr lang="en-US" sz="2000">
                <a:sym typeface="+mn-ea"/>
              </a:rPr>
              <a:t>MySQL View</a:t>
            </a:r>
            <a:endParaRPr lang="en-US" sz="2000" dirty="0">
              <a:latin typeface="Times New Roman" panose="02020603050405020304" pitchFamily="18" charset="0"/>
            </a:endParaRPr>
          </a:p>
        </p:txBody>
      </p:sp>
      <p:sp>
        <p:nvSpPr>
          <p:cNvPr id="31" name="矩形 30"/>
          <p:cNvSpPr/>
          <p:nvPr/>
        </p:nvSpPr>
        <p:spPr>
          <a:xfrm>
            <a:off x="4041775" y="3946684"/>
            <a:ext cx="761365" cy="491490"/>
          </a:xfrm>
          <a:prstGeom prst="rect">
            <a:avLst/>
          </a:prstGeom>
        </p:spPr>
        <p:txBody>
          <a:bodyPr wrap="none">
            <a:spAutoFit/>
          </a:bodyPr>
          <a:lstStyle/>
          <a:p>
            <a:pPr marL="0" lvl="1">
              <a:lnSpc>
                <a:spcPct val="130000"/>
              </a:lnSpc>
              <a:spcBef>
                <a:spcPct val="30000"/>
              </a:spcBef>
            </a:pPr>
            <a:r>
              <a:rPr lang="en-US" altLang="zh-CN" sz="2000" dirty="0">
                <a:latin typeface="Times New Roman" panose="02020603050405020304" pitchFamily="18" charset="0"/>
              </a:rPr>
              <a:t>Index</a:t>
            </a:r>
          </a:p>
        </p:txBody>
      </p:sp>
      <p:grpSp>
        <p:nvGrpSpPr>
          <p:cNvPr id="2" name="组合 1"/>
          <p:cNvGrpSpPr/>
          <p:nvPr/>
        </p:nvGrpSpPr>
        <p:grpSpPr>
          <a:xfrm>
            <a:off x="602895" y="4744879"/>
            <a:ext cx="6106515" cy="666750"/>
            <a:chOff x="1288060" y="3601244"/>
            <a:chExt cx="6106515" cy="666750"/>
          </a:xfrm>
        </p:grpSpPr>
        <p:sp>
          <p:nvSpPr>
            <p:cNvPr id="5" name="矩形 4"/>
            <p:cNvSpPr/>
            <p:nvPr/>
          </p:nvSpPr>
          <p:spPr>
            <a:xfrm>
              <a:off x="2060575" y="3601244"/>
              <a:ext cx="2590800" cy="533400"/>
            </a:xfrm>
            <a:prstGeom prst="rect">
              <a:avLst/>
            </a:prstGeom>
            <a:solidFill>
              <a:srgbClr val="28A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288060" y="3623685"/>
              <a:ext cx="579307" cy="631603"/>
              <a:chOff x="6242320" y="2373392"/>
              <a:chExt cx="579005" cy="631603"/>
            </a:xfrm>
          </p:grpSpPr>
          <p:sp>
            <p:nvSpPr>
              <p:cNvPr id="10" name="TextBox 6"/>
              <p:cNvSpPr txBox="1"/>
              <p:nvPr/>
            </p:nvSpPr>
            <p:spPr>
              <a:xfrm>
                <a:off x="6327224" y="2373392"/>
                <a:ext cx="448425" cy="492125"/>
              </a:xfrm>
              <a:prstGeom prst="rect">
                <a:avLst/>
              </a:prstGeom>
              <a:noFill/>
            </p:spPr>
            <p:txBody>
              <a:bodyPr vert="horz" wrap="square" lIns="0" tIns="0" rIns="0" bIns="0" rtlCol="0" anchor="ctr">
                <a:spAutoFit/>
              </a:bodyPr>
              <a:lstStyle/>
              <a:p>
                <a:pPr algn="l"/>
                <a:r>
                  <a:rPr lang="en-US" altLang="zh-CN" sz="3200" dirty="0">
                    <a:solidFill>
                      <a:srgbClr val="01ACBE"/>
                    </a:solidFill>
                    <a:latin typeface="Impact" panose="020B0806030902050204" pitchFamily="34" charset="0"/>
                    <a:ea typeface="微软雅黑" panose="020B0503020204020204" pitchFamily="34" charset="-122"/>
                  </a:rPr>
                  <a:t>04</a:t>
                </a:r>
                <a:endParaRPr lang="zh-CN" altLang="en-US" sz="3200" dirty="0">
                  <a:solidFill>
                    <a:srgbClr val="01ACBE"/>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sp>
          <p:nvSpPr>
            <p:cNvPr id="25" name="TextBox 19"/>
            <p:cNvSpPr txBox="1"/>
            <p:nvPr/>
          </p:nvSpPr>
          <p:spPr>
            <a:xfrm>
              <a:off x="2151869" y="3623151"/>
              <a:ext cx="2499506" cy="491490"/>
            </a:xfrm>
            <a:prstGeom prst="rect">
              <a:avLst/>
            </a:prstGeom>
            <a:noFill/>
          </p:spPr>
          <p:txBody>
            <a:bodyPr wrap="square" rtlCol="0">
              <a:spAutoFit/>
            </a:bodyPr>
            <a:lstStyle/>
            <a:p>
              <a:pPr>
                <a:lnSpc>
                  <a:spcPct val="130000"/>
                </a:lnSpc>
              </a:pPr>
              <a:r>
                <a:rPr lang="en-US" altLang="zh-CN" sz="2000" dirty="0"/>
                <a:t>MySQL</a:t>
              </a:r>
              <a:r>
                <a:rPr lang="zh-CN" altLang="en-US" sz="2000" dirty="0"/>
                <a:t>索引管理</a:t>
              </a:r>
            </a:p>
          </p:txBody>
        </p:sp>
        <p:cxnSp>
          <p:nvCxnSpPr>
            <p:cNvPr id="26" name="直接连接符 25"/>
            <p:cNvCxnSpPr/>
            <p:nvPr/>
          </p:nvCxnSpPr>
          <p:spPr bwMode="auto">
            <a:xfrm>
              <a:off x="1374775" y="4267994"/>
              <a:ext cx="6019800" cy="0"/>
            </a:xfrm>
            <a:prstGeom prst="line">
              <a:avLst/>
            </a:prstGeom>
            <a:solidFill>
              <a:schemeClr val="accent1"/>
            </a:solidFill>
            <a:ln w="28575" cap="flat" cmpd="sng" algn="ctr">
              <a:solidFill>
                <a:srgbClr val="00DBD6"/>
              </a:solidFill>
              <a:prstDash val="solid"/>
              <a:round/>
              <a:headEnd type="none" w="med" len="med"/>
              <a:tailEnd type="none" w="med" len="med"/>
            </a:ln>
            <a:effectLst/>
          </p:spPr>
        </p:cxnSp>
      </p:grpSp>
      <p:sp>
        <p:nvSpPr>
          <p:cNvPr id="27" name="矩形 26"/>
          <p:cNvSpPr/>
          <p:nvPr/>
        </p:nvSpPr>
        <p:spPr>
          <a:xfrm>
            <a:off x="4042410" y="4763656"/>
            <a:ext cx="1710690" cy="491490"/>
          </a:xfrm>
          <a:prstGeom prst="rect">
            <a:avLst/>
          </a:prstGeom>
        </p:spPr>
        <p:txBody>
          <a:bodyPr wrap="none">
            <a:spAutoFit/>
          </a:bodyPr>
          <a:lstStyle/>
          <a:p>
            <a:pPr marL="0" lvl="1" algn="l">
              <a:lnSpc>
                <a:spcPct val="130000"/>
              </a:lnSpc>
              <a:spcBef>
                <a:spcPct val="30000"/>
              </a:spcBef>
            </a:pPr>
            <a:r>
              <a:rPr lang="en-US" sz="2000">
                <a:sym typeface="+mn-ea"/>
              </a:rPr>
              <a:t>MySQL Index</a:t>
            </a:r>
            <a:endParaRPr lang="en-US" sz="2000" dirty="0">
              <a:latin typeface="Times New Roman" panose="02020603050405020304" pitchFamily="18" charset="0"/>
            </a:endParaRPr>
          </a:p>
        </p:txBody>
      </p:sp>
      <p:pic>
        <p:nvPicPr>
          <p:cNvPr id="33" name="图片 32"/>
          <p:cNvPicPr>
            <a:picLocks noChangeAspect="1"/>
          </p:cNvPicPr>
          <p:nvPr/>
        </p:nvPicPr>
        <p:blipFill>
          <a:blip r:embed="rId2"/>
          <a:srcRect l="-14" t="5179" r="14" b="-520"/>
          <a:stretch>
            <a:fillRect/>
          </a:stretch>
        </p:blipFill>
        <p:spPr>
          <a:xfrm>
            <a:off x="7165975" y="2337435"/>
            <a:ext cx="4568190" cy="279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ppt_x"/>
                                          </p:val>
                                        </p:tav>
                                        <p:tav tm="100000">
                                          <p:val>
                                            <p:strVal val="#ppt_x"/>
                                          </p:val>
                                        </p:tav>
                                      </p:tavLst>
                                    </p:anim>
                                    <p:anim calcmode="lin" valueType="num">
                                      <p:cBhvr additive="base">
                                        <p:cTn id="1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additive="base">
                                        <p:cTn id="17" dur="500" fill="hold"/>
                                        <p:tgtEl>
                                          <p:spTgt spid="65"/>
                                        </p:tgtEl>
                                        <p:attrNameLst>
                                          <p:attrName>ppt_x</p:attrName>
                                        </p:attrNameLst>
                                      </p:cBhvr>
                                      <p:tavLst>
                                        <p:tav tm="0">
                                          <p:val>
                                            <p:strVal val="#ppt_x"/>
                                          </p:val>
                                        </p:tav>
                                        <p:tav tm="100000">
                                          <p:val>
                                            <p:strVal val="#ppt_x"/>
                                          </p:val>
                                        </p:tav>
                                      </p:tavLst>
                                    </p:anim>
                                    <p:anim calcmode="lin" valueType="num">
                                      <p:cBhvr additive="base">
                                        <p:cTn id="18" dur="500" fill="hold"/>
                                        <p:tgtEl>
                                          <p:spTgt spid="6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500" fill="hold"/>
                                        <p:tgtEl>
                                          <p:spTgt spid="67"/>
                                        </p:tgtEl>
                                        <p:attrNameLst>
                                          <p:attrName>ppt_x</p:attrName>
                                        </p:attrNameLst>
                                      </p:cBhvr>
                                      <p:tavLst>
                                        <p:tav tm="0">
                                          <p:val>
                                            <p:strVal val="#ppt_x"/>
                                          </p:val>
                                        </p:tav>
                                        <p:tav tm="100000">
                                          <p:val>
                                            <p:strVal val="#ppt_x"/>
                                          </p:val>
                                        </p:tav>
                                      </p:tavLst>
                                    </p:anim>
                                    <p:anim calcmode="lin" valueType="num">
                                      <p:cBhvr additive="base">
                                        <p:cTn id="28" dur="500" fill="hold"/>
                                        <p:tgtEl>
                                          <p:spTgt spid="6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1"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A81D93-7BC8-13CE-A932-91E2E621AE6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CDCD861-460E-B5C2-3842-BD11BA365243}"/>
              </a:ext>
            </a:extLst>
          </p:cNvPr>
          <p:cNvSpPr>
            <a:spLocks noGrp="1"/>
          </p:cNvSpPr>
          <p:nvPr>
            <p:ph idx="1"/>
          </p:nvPr>
        </p:nvSpPr>
        <p:spPr/>
        <p:txBody>
          <a:bodyPr/>
          <a:lstStyle/>
          <a:p>
            <a:pPr algn="just">
              <a:lnSpc>
                <a:spcPct val="150000"/>
              </a:lnSpc>
            </a:pPr>
            <a:r>
              <a:rPr lang="zh-CN" altLang="en-US" dirty="0"/>
              <a:t>基本表是实际存储于存储文件中的表，基本表中的数据是需要存储的</a:t>
            </a:r>
          </a:p>
          <a:p>
            <a:pPr algn="just">
              <a:lnSpc>
                <a:spcPct val="150000"/>
              </a:lnSpc>
            </a:pPr>
            <a:r>
              <a:rPr lang="zh-CN" altLang="en-US" dirty="0"/>
              <a:t>视图在</a:t>
            </a:r>
            <a:r>
              <a:rPr lang="en-US" altLang="zh-CN" dirty="0"/>
              <a:t>SQL</a:t>
            </a:r>
            <a:r>
              <a:rPr lang="zh-CN" altLang="en-US" dirty="0"/>
              <a:t>中只存储其由基本表导出视图所需要的公式，即由基本表产生视图的映像信息，其数据并不存储，而是在运行过程中动态产生与维护的</a:t>
            </a:r>
          </a:p>
          <a:p>
            <a:pPr algn="just">
              <a:lnSpc>
                <a:spcPct val="150000"/>
              </a:lnSpc>
            </a:pPr>
            <a:r>
              <a:rPr lang="zh-CN" altLang="en-US" dirty="0"/>
              <a:t>对视图数据的更改最终要反映在对</a:t>
            </a:r>
            <a:endParaRPr lang="en-US" altLang="zh-CN" dirty="0"/>
          </a:p>
          <a:p>
            <a:pPr marL="0" indent="0" algn="just">
              <a:lnSpc>
                <a:spcPct val="150000"/>
              </a:lnSpc>
              <a:buNone/>
            </a:pPr>
            <a:r>
              <a:rPr lang="en-US" altLang="zh-CN" dirty="0"/>
              <a:t>      </a:t>
            </a:r>
            <a:r>
              <a:rPr lang="zh-CN" altLang="en-US" dirty="0"/>
              <a:t>基本表的更改上</a:t>
            </a:r>
          </a:p>
        </p:txBody>
      </p:sp>
      <p:sp>
        <p:nvSpPr>
          <p:cNvPr id="4" name="内容占位符 3">
            <a:extLst>
              <a:ext uri="{FF2B5EF4-FFF2-40B4-BE49-F238E27FC236}">
                <a16:creationId xmlns:a16="http://schemas.microsoft.com/office/drawing/2014/main" id="{A4F8CF4B-D6C7-DA30-CEC6-3952E2FCCE46}"/>
              </a:ext>
            </a:extLst>
          </p:cNvPr>
          <p:cNvSpPr>
            <a:spLocks noGrp="1"/>
          </p:cNvSpPr>
          <p:nvPr>
            <p:ph idx="13"/>
          </p:nvPr>
        </p:nvSpPr>
        <p:spPr/>
        <p:txBody>
          <a:bodyPr>
            <a:normAutofit/>
          </a:bodyPr>
          <a:lstStyle/>
          <a:p>
            <a:r>
              <a:rPr lang="en-US" altLang="zh-CN" dirty="0"/>
              <a:t>SQL</a:t>
            </a:r>
            <a:r>
              <a:rPr lang="zh-CN" altLang="en-US" dirty="0"/>
              <a:t>数据库结构</a:t>
            </a:r>
            <a:endParaRPr lang="en-US" altLang="zh-CN" dirty="0"/>
          </a:p>
        </p:txBody>
      </p:sp>
      <p:pic>
        <p:nvPicPr>
          <p:cNvPr id="6" name="图片 5">
            <a:extLst>
              <a:ext uri="{FF2B5EF4-FFF2-40B4-BE49-F238E27FC236}">
                <a16:creationId xmlns:a16="http://schemas.microsoft.com/office/drawing/2014/main" id="{99A2E0B5-17B2-0EF0-31FC-0DA73BA38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010" y="3211108"/>
            <a:ext cx="6429422" cy="3124223"/>
          </a:xfrm>
          <a:prstGeom prst="rect">
            <a:avLst/>
          </a:prstGeom>
        </p:spPr>
      </p:pic>
    </p:spTree>
    <p:extLst>
      <p:ext uri="{BB962C8B-B14F-4D97-AF65-F5344CB8AC3E}">
        <p14:creationId xmlns:p14="http://schemas.microsoft.com/office/powerpoint/2010/main" val="325090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25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65175" y="381794"/>
            <a:ext cx="5334000" cy="429419"/>
          </a:xfrm>
        </p:spPr>
        <p:txBody>
          <a:bodyPr/>
          <a:lstStyle/>
          <a:p>
            <a:r>
              <a:rPr lang="en-US" altLang="zh-CN" dirty="0">
                <a:sym typeface="+mn-ea"/>
              </a:rPr>
              <a:t>7.2  MySQL</a:t>
            </a:r>
            <a:r>
              <a:rPr lang="zh-CN" altLang="en-US" dirty="0">
                <a:sym typeface="+mn-ea"/>
              </a:rPr>
              <a:t>视图管理</a:t>
            </a:r>
            <a:endParaRPr lang="zh-CN" altLang="en-US" dirty="0"/>
          </a:p>
        </p:txBody>
      </p:sp>
      <p:sp>
        <p:nvSpPr>
          <p:cNvPr id="8" name="内容占位符 7"/>
          <p:cNvSpPr>
            <a:spLocks noGrp="1"/>
          </p:cNvSpPr>
          <p:nvPr>
            <p:ph idx="1"/>
          </p:nvPr>
        </p:nvSpPr>
        <p:spPr>
          <a:xfrm>
            <a:off x="610235" y="1067435"/>
            <a:ext cx="10568305" cy="372745"/>
          </a:xfrm>
        </p:spPr>
        <p:txBody>
          <a:bodyPr>
            <a:noAutofit/>
          </a:bodyPr>
          <a:lstStyle/>
          <a:p>
            <a:pPr marL="0" indent="0">
              <a:lnSpc>
                <a:spcPct val="100000"/>
              </a:lnSpc>
              <a:buNone/>
            </a:pPr>
            <a:r>
              <a:rPr lang="en-US" altLang="zh-CN" sz="1800" dirty="0"/>
              <a:t>1. </a:t>
            </a:r>
            <a:r>
              <a:rPr lang="zh-CN" altLang="en-US" sz="1800" dirty="0"/>
              <a:t>使用MySQL Workbench创建视图</a:t>
            </a:r>
          </a:p>
        </p:txBody>
      </p:sp>
      <p:pic>
        <p:nvPicPr>
          <p:cNvPr id="2" name="图片 8" descr="7-1"/>
          <p:cNvPicPr>
            <a:picLocks noChangeAspect="1"/>
          </p:cNvPicPr>
          <p:nvPr/>
        </p:nvPicPr>
        <p:blipFill>
          <a:blip r:embed="rId3"/>
          <a:stretch>
            <a:fillRect/>
          </a:stretch>
        </p:blipFill>
        <p:spPr>
          <a:xfrm>
            <a:off x="612775" y="2293938"/>
            <a:ext cx="2440940" cy="1913255"/>
          </a:xfrm>
          <a:prstGeom prst="rect">
            <a:avLst/>
          </a:prstGeom>
          <a:noFill/>
          <a:ln w="9525" cap="flat" cmpd="sng">
            <a:solidFill>
              <a:srgbClr val="000000"/>
            </a:solidFill>
            <a:prstDash val="solid"/>
            <a:miter/>
            <a:headEnd type="none" w="med" len="med"/>
            <a:tailEnd type="none" w="med" len="med"/>
          </a:ln>
        </p:spPr>
      </p:pic>
      <p:sp>
        <p:nvSpPr>
          <p:cNvPr id="111" name="TextBox 110"/>
          <p:cNvSpPr txBox="1"/>
          <p:nvPr/>
        </p:nvSpPr>
        <p:spPr>
          <a:xfrm>
            <a:off x="697230" y="1600835"/>
            <a:ext cx="11105515" cy="532765"/>
          </a:xfrm>
          <a:prstGeom prst="rect">
            <a:avLst/>
          </a:prstGeom>
          <a:noFill/>
        </p:spPr>
        <p:txBody>
          <a:bodyPr wrap="square" rtlCol="0">
            <a:noAutofit/>
          </a:bodyPr>
          <a:lstStyle/>
          <a:p>
            <a:pPr defTabSz="914400" fontAlgn="auto">
              <a:lnSpc>
                <a:spcPct val="130000"/>
              </a:lnSpc>
              <a:spcBef>
                <a:spcPts val="0"/>
              </a:spcBef>
              <a:spcAft>
                <a:spcPts val="0"/>
              </a:spcAft>
            </a:pPr>
            <a:r>
              <a:rPr lang="en-US" sz="1600" b="1" dirty="0">
                <a:solidFill>
                  <a:srgbClr val="445469"/>
                </a:solidFill>
                <a:latin typeface="微软雅黑" panose="020B0503020204020204" pitchFamily="34" charset="-122"/>
                <a:ea typeface="微软雅黑" panose="020B0503020204020204" pitchFamily="34" charset="-122"/>
                <a:cs typeface="+mn-ea"/>
                <a:sym typeface="+mn-lt"/>
              </a:rPr>
              <a:t>1</a:t>
            </a:r>
            <a:r>
              <a:rPr lang="zh-CN" altLang="en-US" sz="1600" b="1" dirty="0">
                <a:solidFill>
                  <a:srgbClr val="445469"/>
                </a:solidFill>
                <a:latin typeface="微软雅黑" panose="020B0503020204020204" pitchFamily="34" charset="-122"/>
                <a:ea typeface="微软雅黑" panose="020B0503020204020204" pitchFamily="34" charset="-122"/>
                <a:cs typeface="+mn-ea"/>
                <a:sym typeface="+mn-lt"/>
              </a:rPr>
              <a:t>、</a:t>
            </a:r>
            <a:r>
              <a:rPr lang="en-US" sz="1600" b="1" dirty="0">
                <a:solidFill>
                  <a:srgbClr val="445469"/>
                </a:solidFill>
                <a:latin typeface="微软雅黑" panose="020B0503020204020204" pitchFamily="34" charset="-122"/>
                <a:ea typeface="微软雅黑" panose="020B0503020204020204" pitchFamily="34" charset="-122"/>
                <a:cs typeface="+mn-ea"/>
                <a:sym typeface="+mn-lt"/>
              </a:rPr>
              <a:t>可在Navigator窗格的Schema选项卡下，右键点击视图所在数据库的Views节点，从菜单中选择Create View选项。</a:t>
            </a:r>
          </a:p>
        </p:txBody>
      </p:sp>
      <p:sp>
        <p:nvSpPr>
          <p:cNvPr id="12" name="TextBox 110"/>
          <p:cNvSpPr txBox="1"/>
          <p:nvPr/>
        </p:nvSpPr>
        <p:spPr>
          <a:xfrm>
            <a:off x="697230" y="4572635"/>
            <a:ext cx="6708775" cy="1146175"/>
          </a:xfrm>
          <a:prstGeom prst="rect">
            <a:avLst/>
          </a:prstGeom>
          <a:noFill/>
        </p:spPr>
        <p:txBody>
          <a:bodyPr wrap="square" rtlCol="0">
            <a:noAutofit/>
          </a:bodyPr>
          <a:lstStyle/>
          <a:p>
            <a:pPr defTabSz="914400" fontAlgn="auto">
              <a:lnSpc>
                <a:spcPct val="130000"/>
              </a:lnSpc>
              <a:spcBef>
                <a:spcPts val="0"/>
              </a:spcBef>
              <a:spcAft>
                <a:spcPts val="0"/>
              </a:spcAft>
            </a:pPr>
            <a:r>
              <a:rPr lang="en-US" sz="1600" b="1" dirty="0">
                <a:solidFill>
                  <a:srgbClr val="445469"/>
                </a:solidFill>
                <a:latin typeface="微软雅黑" panose="020B0503020204020204" pitchFamily="34" charset="-122"/>
                <a:ea typeface="微软雅黑" panose="020B0503020204020204" pitchFamily="34" charset="-122"/>
                <a:cs typeface="+mn-ea"/>
                <a:sym typeface="+mn-lt"/>
              </a:rPr>
              <a:t>2</a:t>
            </a:r>
            <a:r>
              <a:rPr lang="zh-CN" altLang="en-US" sz="1600" b="1" dirty="0">
                <a:solidFill>
                  <a:srgbClr val="445469"/>
                </a:solidFill>
                <a:latin typeface="微软雅黑" panose="020B0503020204020204" pitchFamily="34" charset="-122"/>
                <a:ea typeface="微软雅黑" panose="020B0503020204020204" pitchFamily="34" charset="-122"/>
                <a:cs typeface="+mn-ea"/>
                <a:sym typeface="+mn-lt"/>
              </a:rPr>
              <a:t>、</a:t>
            </a:r>
            <a:r>
              <a:rPr lang="en-US" sz="1600" b="1" dirty="0">
                <a:solidFill>
                  <a:srgbClr val="445469"/>
                </a:solidFill>
                <a:latin typeface="微软雅黑" panose="020B0503020204020204" pitchFamily="34" charset="-122"/>
                <a:ea typeface="微软雅黑" panose="020B0503020204020204" pitchFamily="34" charset="-122"/>
                <a:cs typeface="+mn-ea"/>
                <a:sym typeface="+mn-lt"/>
              </a:rPr>
              <a:t>将创建视图语句输入到右侧DDL后的文本框中。Name文本框的内容会按照输入语句自动调整。语句检查无误后，点击Apply按钮提交语句。</a:t>
            </a:r>
          </a:p>
        </p:txBody>
      </p:sp>
      <p:pic>
        <p:nvPicPr>
          <p:cNvPr id="3" name="图片 32" descr="7-3"/>
          <p:cNvPicPr>
            <a:picLocks noChangeAspect="1"/>
          </p:cNvPicPr>
          <p:nvPr/>
        </p:nvPicPr>
        <p:blipFill>
          <a:blip r:embed="rId4"/>
          <a:stretch>
            <a:fillRect/>
          </a:stretch>
        </p:blipFill>
        <p:spPr>
          <a:xfrm>
            <a:off x="3828415" y="2318385"/>
            <a:ext cx="2925445" cy="1889125"/>
          </a:xfrm>
          <a:prstGeom prst="rect">
            <a:avLst/>
          </a:prstGeom>
          <a:noFill/>
          <a:ln w="9525" cap="flat" cmpd="sng">
            <a:solidFill>
              <a:srgbClr val="000000"/>
            </a:solidFill>
            <a:prstDash val="solid"/>
            <a:miter/>
            <a:headEnd type="none" w="med" len="med"/>
            <a:tailEnd type="none" w="med" len="med"/>
          </a:ln>
        </p:spPr>
      </p:pic>
      <p:pic>
        <p:nvPicPr>
          <p:cNvPr id="5" name="图片 -2147482595" descr="7-41"/>
          <p:cNvPicPr>
            <a:picLocks noChangeAspect="1"/>
          </p:cNvPicPr>
          <p:nvPr/>
        </p:nvPicPr>
        <p:blipFill>
          <a:blip r:embed="rId5"/>
          <a:stretch>
            <a:fillRect/>
          </a:stretch>
        </p:blipFill>
        <p:spPr>
          <a:xfrm>
            <a:off x="7394575" y="2294255"/>
            <a:ext cx="4344670" cy="3281045"/>
          </a:xfrm>
          <a:prstGeom prst="rect">
            <a:avLst/>
          </a:prstGeom>
          <a:noFill/>
          <a:ln w="9525" cap="flat" cmpd="sng">
            <a:solidFill>
              <a:srgbClr val="000000"/>
            </a:solidFill>
            <a:prstDash val="solid"/>
            <a:miter/>
            <a:headEnd type="none" w="med" len="med"/>
            <a:tailEnd type="none" w="med" len="med"/>
          </a:ln>
        </p:spPr>
      </p:pic>
      <p:sp>
        <p:nvSpPr>
          <p:cNvPr id="13" name="下箭头 12"/>
          <p:cNvSpPr/>
          <p:nvPr/>
        </p:nvSpPr>
        <p:spPr>
          <a:xfrm rot="16200000">
            <a:off x="3148965" y="2978150"/>
            <a:ext cx="583565" cy="47371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5" name="下箭头 14"/>
          <p:cNvSpPr/>
          <p:nvPr/>
        </p:nvSpPr>
        <p:spPr>
          <a:xfrm rot="16200000">
            <a:off x="6774815" y="3007995"/>
            <a:ext cx="583565" cy="47371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xEl>
                                              <p:pRg st="0" end="0"/>
                                            </p:txEl>
                                          </p:spTgt>
                                        </p:tgtEl>
                                        <p:attrNameLst>
                                          <p:attrName>style.visibility</p:attrName>
                                        </p:attrNameLst>
                                      </p:cBhvr>
                                      <p:to>
                                        <p:strVal val="visible"/>
                                      </p:to>
                                    </p:set>
                                    <p:animEffect transition="in" filter="fade">
                                      <p:cBhvr>
                                        <p:cTn id="7" dur="500"/>
                                        <p:tgtEl>
                                          <p:spTgt spid="111">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75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Effect transition="in" filter="fade">
                                      <p:cBhvr>
                                        <p:cTn id="16" dur="500"/>
                                        <p:tgtEl>
                                          <p:spTgt spid="12">
                                            <p:txEl>
                                              <p:pRg st="0" end="0"/>
                                            </p:txEl>
                                          </p:spTgt>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750"/>
                                        <p:tgtEl>
                                          <p:spTgt spid="13"/>
                                        </p:tgtEl>
                                      </p:cBhvr>
                                    </p:animEffect>
                                  </p:childTnLst>
                                </p:cTn>
                              </p:par>
                            </p:childTnLst>
                          </p:cTn>
                        </p:par>
                        <p:par>
                          <p:cTn id="21" fill="hold">
                            <p:stCondLst>
                              <p:cond delay="1250"/>
                            </p:stCondLst>
                            <p:childTnLst>
                              <p:par>
                                <p:cTn id="22" presetID="22" presetClass="entr" presetSubtype="8"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750"/>
                                        <p:tgtEl>
                                          <p:spTgt spid="3"/>
                                        </p:tgtEl>
                                      </p:cBhvr>
                                    </p:animEffect>
                                  </p:childTnLst>
                                </p:cTn>
                              </p:par>
                            </p:childTnLst>
                          </p:cTn>
                        </p:par>
                        <p:par>
                          <p:cTn id="25" fill="hold">
                            <p:stCondLst>
                              <p:cond delay="2000"/>
                            </p:stCondLst>
                            <p:childTnLst>
                              <p:par>
                                <p:cTn id="26" presetID="22" presetClass="entr" presetSubtype="8" fill="hold" grpId="0" nodeType="afterEffect">
                                  <p:stCondLst>
                                    <p:cond delay="50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1000"/>
                                        <p:tgtEl>
                                          <p:spTgt spid="15"/>
                                        </p:tgtEl>
                                      </p:cBhvr>
                                    </p:animEffect>
                                  </p:childTnLst>
                                </p:cTn>
                              </p:par>
                            </p:childTnLst>
                          </p:cTn>
                        </p:par>
                        <p:par>
                          <p:cTn id="29" fill="hold">
                            <p:stCondLst>
                              <p:cond delay="3500"/>
                            </p:stCondLst>
                            <p:childTnLst>
                              <p:par>
                                <p:cTn id="30" presetID="22" presetClass="entr" presetSubtype="8" fill="hold" nodeType="afterEffect">
                                  <p:stCondLst>
                                    <p:cond delay="50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7.2  MySQL</a:t>
            </a:r>
            <a:r>
              <a:rPr lang="zh-CN" altLang="en-US" dirty="0"/>
              <a:t>视图管理</a:t>
            </a:r>
          </a:p>
        </p:txBody>
      </p:sp>
      <p:sp>
        <p:nvSpPr>
          <p:cNvPr id="5" name="内容占位符 4"/>
          <p:cNvSpPr>
            <a:spLocks noGrp="1"/>
          </p:cNvSpPr>
          <p:nvPr>
            <p:ph idx="1"/>
          </p:nvPr>
        </p:nvSpPr>
        <p:spPr>
          <a:xfrm>
            <a:off x="619125" y="1056640"/>
            <a:ext cx="10978515" cy="765175"/>
          </a:xfrm>
        </p:spPr>
        <p:txBody>
          <a:bodyPr>
            <a:noAutofit/>
          </a:bodyPr>
          <a:lstStyle/>
          <a:p>
            <a:pPr marL="0" indent="0">
              <a:lnSpc>
                <a:spcPct val="150000"/>
              </a:lnSpc>
              <a:buNone/>
            </a:pPr>
            <a:r>
              <a:rPr lang="en-US" altLang="zh-CN" dirty="0"/>
              <a:t>2. </a:t>
            </a:r>
            <a:r>
              <a:rPr lang="zh-CN" altLang="en-US" dirty="0"/>
              <a:t>查看视图的定义</a:t>
            </a:r>
          </a:p>
        </p:txBody>
      </p:sp>
      <p:sp>
        <p:nvSpPr>
          <p:cNvPr id="7" name="矩形 6"/>
          <p:cNvSpPr/>
          <p:nvPr/>
        </p:nvSpPr>
        <p:spPr>
          <a:xfrm>
            <a:off x="762635" y="1628140"/>
            <a:ext cx="11251565" cy="49276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83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使用MySQL Workbench查看视图的定义信息</a:t>
            </a:r>
          </a:p>
        </p:txBody>
      </p:sp>
      <p:sp>
        <p:nvSpPr>
          <p:cNvPr id="111" name="TextBox 110"/>
          <p:cNvSpPr txBox="1"/>
          <p:nvPr/>
        </p:nvSpPr>
        <p:spPr>
          <a:xfrm>
            <a:off x="762635" y="2210435"/>
            <a:ext cx="11105515" cy="841375"/>
          </a:xfrm>
          <a:prstGeom prst="rect">
            <a:avLst/>
          </a:prstGeom>
          <a:noFill/>
        </p:spPr>
        <p:txBody>
          <a:bodyPr wrap="square" rtlCol="0">
            <a:noAutofit/>
          </a:bodyPr>
          <a:lstStyle/>
          <a:p>
            <a:pPr defTabSz="914400" fontAlgn="auto">
              <a:lnSpc>
                <a:spcPct val="130000"/>
              </a:lnSpc>
              <a:spcBef>
                <a:spcPts val="0"/>
              </a:spcBef>
              <a:spcAft>
                <a:spcPts val="0"/>
              </a:spcAft>
            </a:pPr>
            <a:r>
              <a:rPr lang="en-US" sz="1600" b="1" dirty="0">
                <a:solidFill>
                  <a:srgbClr val="445469"/>
                </a:solidFill>
                <a:latin typeface="微软雅黑" panose="020B0503020204020204" pitchFamily="34" charset="-122"/>
                <a:ea typeface="微软雅黑" panose="020B0503020204020204" pitchFamily="34" charset="-122"/>
                <a:cs typeface="+mn-ea"/>
                <a:sym typeface="+mn-lt"/>
              </a:rPr>
              <a:t>1</a:t>
            </a:r>
            <a:r>
              <a:rPr lang="zh-CN" altLang="en-US" sz="1600" b="1" dirty="0">
                <a:solidFill>
                  <a:srgbClr val="445469"/>
                </a:solidFill>
                <a:latin typeface="微软雅黑" panose="020B0503020204020204" pitchFamily="34" charset="-122"/>
                <a:ea typeface="微软雅黑" panose="020B0503020204020204" pitchFamily="34" charset="-122"/>
                <a:cs typeface="+mn-ea"/>
                <a:sym typeface="+mn-lt"/>
              </a:rPr>
              <a:t>、</a:t>
            </a:r>
            <a:r>
              <a:rPr lang="en-US" sz="1600" b="1" dirty="0">
                <a:solidFill>
                  <a:srgbClr val="445469"/>
                </a:solidFill>
                <a:latin typeface="微软雅黑" panose="020B0503020204020204" pitchFamily="34" charset="-122"/>
                <a:ea typeface="微软雅黑" panose="020B0503020204020204" pitchFamily="34" charset="-122"/>
                <a:cs typeface="+mn-ea"/>
                <a:sym typeface="+mn-lt"/>
              </a:rPr>
              <a:t>在Navigator窗格的Schema选项卡下，展开视图所在Views节点，右键点击查看定义信息的视图名称，从弹出菜单中选择Copy To Clipboard（粘贴到剪切板）选项.</a:t>
            </a:r>
          </a:p>
        </p:txBody>
      </p:sp>
      <p:pic>
        <p:nvPicPr>
          <p:cNvPr id="2" name="图片 -2147482591" descr="7-5"/>
          <p:cNvPicPr>
            <a:picLocks noChangeAspect="1"/>
          </p:cNvPicPr>
          <p:nvPr/>
        </p:nvPicPr>
        <p:blipFill>
          <a:blip r:embed="rId2"/>
          <a:stretch>
            <a:fillRect/>
          </a:stretch>
        </p:blipFill>
        <p:spPr>
          <a:xfrm>
            <a:off x="917575" y="3201035"/>
            <a:ext cx="3517265" cy="2489200"/>
          </a:xfrm>
          <a:prstGeom prst="rect">
            <a:avLst/>
          </a:prstGeom>
          <a:noFill/>
          <a:ln w="9525" cap="flat" cmpd="sng">
            <a:solidFill>
              <a:srgbClr val="000000"/>
            </a:solidFill>
            <a:prstDash val="solid"/>
            <a:miter/>
            <a:headEnd type="none" w="med" len="med"/>
            <a:tailEnd type="none" w="med" len="med"/>
          </a:ln>
        </p:spPr>
      </p:pic>
      <p:sp>
        <p:nvSpPr>
          <p:cNvPr id="9" name="TextBox 110"/>
          <p:cNvSpPr txBox="1"/>
          <p:nvPr/>
        </p:nvSpPr>
        <p:spPr>
          <a:xfrm>
            <a:off x="908685" y="5868035"/>
            <a:ext cx="11105515" cy="841375"/>
          </a:xfrm>
          <a:prstGeom prst="rect">
            <a:avLst/>
          </a:prstGeom>
          <a:noFill/>
        </p:spPr>
        <p:txBody>
          <a:bodyPr wrap="square" rtlCol="0">
            <a:noAutofit/>
          </a:bodyPr>
          <a:lstStyle/>
          <a:p>
            <a:pPr defTabSz="914400" fontAlgn="auto">
              <a:lnSpc>
                <a:spcPct val="130000"/>
              </a:lnSpc>
              <a:spcBef>
                <a:spcPts val="0"/>
              </a:spcBef>
              <a:spcAft>
                <a:spcPts val="0"/>
              </a:spcAft>
            </a:pPr>
            <a:r>
              <a:rPr lang="en-US" sz="1600" b="1" dirty="0">
                <a:solidFill>
                  <a:srgbClr val="445469"/>
                </a:solidFill>
                <a:latin typeface="微软雅黑" panose="020B0503020204020204" pitchFamily="34" charset="-122"/>
                <a:ea typeface="微软雅黑" panose="020B0503020204020204" pitchFamily="34" charset="-122"/>
                <a:cs typeface="+mn-ea"/>
                <a:sym typeface="+mn-lt"/>
              </a:rPr>
              <a:t>2</a:t>
            </a:r>
            <a:r>
              <a:rPr lang="zh-CN" altLang="en-US" sz="1600" b="1" dirty="0">
                <a:solidFill>
                  <a:srgbClr val="445469"/>
                </a:solidFill>
                <a:latin typeface="微软雅黑" panose="020B0503020204020204" pitchFamily="34" charset="-122"/>
                <a:ea typeface="微软雅黑" panose="020B0503020204020204" pitchFamily="34" charset="-122"/>
                <a:cs typeface="+mn-ea"/>
                <a:sym typeface="+mn-lt"/>
              </a:rPr>
              <a:t>、</a:t>
            </a:r>
            <a:r>
              <a:rPr lang="en-US" sz="1600" b="1" dirty="0">
                <a:solidFill>
                  <a:srgbClr val="445469"/>
                </a:solidFill>
                <a:latin typeface="微软雅黑" panose="020B0503020204020204" pitchFamily="34" charset="-122"/>
                <a:ea typeface="微软雅黑" panose="020B0503020204020204" pitchFamily="34" charset="-122"/>
                <a:cs typeface="+mn-ea"/>
                <a:sym typeface="+mn-lt"/>
              </a:rPr>
              <a:t>然后再选择Create Statement（创建语句）选项，将视图语句粘贴到剪切板上。</a:t>
            </a:r>
          </a:p>
        </p:txBody>
      </p:sp>
      <p:pic>
        <p:nvPicPr>
          <p:cNvPr id="3" name="图片 -2147482600"/>
          <p:cNvPicPr>
            <a:picLocks noChangeAspect="1"/>
          </p:cNvPicPr>
          <p:nvPr/>
        </p:nvPicPr>
        <p:blipFill>
          <a:blip r:embed="rId3"/>
          <a:stretch>
            <a:fillRect/>
          </a:stretch>
        </p:blipFill>
        <p:spPr>
          <a:xfrm>
            <a:off x="5565775" y="3201035"/>
            <a:ext cx="3830320" cy="2488565"/>
          </a:xfrm>
          <a:prstGeom prst="rect">
            <a:avLst/>
          </a:prstGeom>
          <a:noFill/>
          <a:ln w="9525" cap="flat" cmpd="sng">
            <a:solidFill>
              <a:srgbClr val="000000"/>
            </a:solidFill>
            <a:prstDash val="solid"/>
            <a:miter/>
            <a:headEnd type="none" w="med" len="med"/>
            <a:tailEnd type="none" w="med" len="med"/>
          </a:ln>
        </p:spPr>
      </p:pic>
      <p:sp>
        <p:nvSpPr>
          <p:cNvPr id="10" name="下箭头 9"/>
          <p:cNvSpPr/>
          <p:nvPr/>
        </p:nvSpPr>
        <p:spPr>
          <a:xfrm rot="16200000">
            <a:off x="4748530" y="4017645"/>
            <a:ext cx="583565" cy="47371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xEl>
                                              <p:pRg st="0" end="0"/>
                                            </p:txEl>
                                          </p:spTgt>
                                        </p:tgtEl>
                                        <p:attrNameLst>
                                          <p:attrName>style.visibility</p:attrName>
                                        </p:attrNameLst>
                                      </p:cBhvr>
                                      <p:to>
                                        <p:strVal val="visible"/>
                                      </p:to>
                                    </p:set>
                                    <p:animEffect transition="in" filter="fade">
                                      <p:cBhvr>
                                        <p:cTn id="7" dur="500"/>
                                        <p:tgtEl>
                                          <p:spTgt spid="111">
                                            <p:txEl>
                                              <p:pRg st="0" end="0"/>
                                            </p:txEl>
                                          </p:spTgt>
                                        </p:tgtEl>
                                      </p:cBhvr>
                                    </p:animEffect>
                                  </p:childTnLst>
                                </p:cTn>
                              </p:par>
                            </p:childTnLst>
                          </p:cTn>
                        </p:par>
                        <p:par>
                          <p:cTn id="8" fill="hold">
                            <p:stCondLst>
                              <p:cond delay="500"/>
                            </p:stCondLst>
                            <p:childTnLst>
                              <p:par>
                                <p:cTn id="9" presetID="42" presetClass="entr" presetSubtype="0" fill="hold" nodeType="after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childTnLst>
                          </p:cTn>
                        </p:par>
                        <p:par>
                          <p:cTn id="19" fill="hold">
                            <p:stCondLst>
                              <p:cond delay="500"/>
                            </p:stCondLst>
                            <p:childTnLst>
                              <p:par>
                                <p:cTn id="20" presetID="22" presetClass="entr" presetSubtype="8" fill="hold" grpId="0" nodeType="after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000"/>
                                        <p:tgtEl>
                                          <p:spTgt spid="10"/>
                                        </p:tgtEl>
                                      </p:cBhvr>
                                    </p:animEffect>
                                  </p:childTnLst>
                                </p:cTn>
                              </p:par>
                            </p:childTnLst>
                          </p:cTn>
                        </p:par>
                        <p:par>
                          <p:cTn id="23" fill="hold">
                            <p:stCondLst>
                              <p:cond delay="2000"/>
                            </p:stCondLst>
                            <p:childTnLst>
                              <p:par>
                                <p:cTn id="24" presetID="22" presetClass="entr" presetSubtype="8" fill="hold" nodeType="afterEffect">
                                  <p:stCondLst>
                                    <p:cond delay="50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7.2  MySQL</a:t>
            </a:r>
            <a:r>
              <a:rPr lang="zh-CN" altLang="en-US" dirty="0"/>
              <a:t>视图管理</a:t>
            </a:r>
          </a:p>
        </p:txBody>
      </p:sp>
      <p:sp>
        <p:nvSpPr>
          <p:cNvPr id="5" name="内容占位符 4"/>
          <p:cNvSpPr>
            <a:spLocks noGrp="1"/>
          </p:cNvSpPr>
          <p:nvPr>
            <p:ph idx="1"/>
          </p:nvPr>
        </p:nvSpPr>
        <p:spPr>
          <a:xfrm>
            <a:off x="619125" y="1056640"/>
            <a:ext cx="10978515" cy="765175"/>
          </a:xfrm>
        </p:spPr>
        <p:txBody>
          <a:bodyPr>
            <a:noAutofit/>
          </a:bodyPr>
          <a:lstStyle/>
          <a:p>
            <a:pPr marL="0" indent="0">
              <a:lnSpc>
                <a:spcPct val="150000"/>
              </a:lnSpc>
              <a:buNone/>
            </a:pPr>
            <a:r>
              <a:rPr lang="en-US" altLang="zh-CN" dirty="0"/>
              <a:t>3. </a:t>
            </a:r>
            <a:r>
              <a:rPr lang="zh-CN" altLang="en-US" dirty="0"/>
              <a:t>修改视图的定义</a:t>
            </a:r>
          </a:p>
        </p:txBody>
      </p:sp>
      <p:sp>
        <p:nvSpPr>
          <p:cNvPr id="7" name="矩形 6"/>
          <p:cNvSpPr/>
          <p:nvPr/>
        </p:nvSpPr>
        <p:spPr>
          <a:xfrm>
            <a:off x="762635" y="1628140"/>
            <a:ext cx="11251565" cy="49276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83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使用MySQL Workbench修改视图的定义</a:t>
            </a:r>
          </a:p>
        </p:txBody>
      </p:sp>
      <p:sp>
        <p:nvSpPr>
          <p:cNvPr id="111" name="TextBox 110"/>
          <p:cNvSpPr txBox="1"/>
          <p:nvPr/>
        </p:nvSpPr>
        <p:spPr>
          <a:xfrm>
            <a:off x="762635" y="2210435"/>
            <a:ext cx="11105515" cy="841375"/>
          </a:xfrm>
          <a:prstGeom prst="rect">
            <a:avLst/>
          </a:prstGeom>
          <a:noFill/>
        </p:spPr>
        <p:txBody>
          <a:bodyPr wrap="square" rtlCol="0">
            <a:noAutofit/>
          </a:bodyPr>
          <a:lstStyle/>
          <a:p>
            <a:pPr defTabSz="914400" fontAlgn="auto">
              <a:lnSpc>
                <a:spcPct val="130000"/>
              </a:lnSpc>
              <a:spcBef>
                <a:spcPts val="0"/>
              </a:spcBef>
              <a:spcAft>
                <a:spcPts val="0"/>
              </a:spcAft>
            </a:pPr>
            <a:r>
              <a:rPr lang="en-US" sz="1600" b="1" dirty="0">
                <a:solidFill>
                  <a:srgbClr val="445469"/>
                </a:solidFill>
                <a:latin typeface="微软雅黑" panose="020B0503020204020204" pitchFamily="34" charset="-122"/>
                <a:ea typeface="微软雅黑" panose="020B0503020204020204" pitchFamily="34" charset="-122"/>
                <a:cs typeface="+mn-ea"/>
                <a:sym typeface="+mn-lt"/>
              </a:rPr>
              <a:t>1</a:t>
            </a:r>
            <a:r>
              <a:rPr lang="zh-CN" altLang="en-US" sz="1600" b="1" dirty="0">
                <a:solidFill>
                  <a:srgbClr val="445469"/>
                </a:solidFill>
                <a:latin typeface="微软雅黑" panose="020B0503020204020204" pitchFamily="34" charset="-122"/>
                <a:ea typeface="微软雅黑" panose="020B0503020204020204" pitchFamily="34" charset="-122"/>
                <a:cs typeface="+mn-ea"/>
                <a:sym typeface="+mn-lt"/>
              </a:rPr>
              <a:t>、</a:t>
            </a:r>
            <a:r>
              <a:rPr lang="en-US" sz="1600" b="1" dirty="0">
                <a:solidFill>
                  <a:srgbClr val="445469"/>
                </a:solidFill>
                <a:latin typeface="微软雅黑" panose="020B0503020204020204" pitchFamily="34" charset="-122"/>
                <a:ea typeface="微软雅黑" panose="020B0503020204020204" pitchFamily="34" charset="-122"/>
                <a:cs typeface="+mn-ea"/>
                <a:sym typeface="+mn-lt"/>
              </a:rPr>
              <a:t>在Navigator窗格的Schema选项卡下，右键点击视图所在数据库的Views节点，右键点击需要修改的视图名称，从弹出菜单中选择Alter View选项.</a:t>
            </a:r>
          </a:p>
        </p:txBody>
      </p:sp>
      <p:sp>
        <p:nvSpPr>
          <p:cNvPr id="9" name="TextBox 110"/>
          <p:cNvSpPr txBox="1"/>
          <p:nvPr/>
        </p:nvSpPr>
        <p:spPr>
          <a:xfrm>
            <a:off x="908685" y="5868035"/>
            <a:ext cx="11105515" cy="841375"/>
          </a:xfrm>
          <a:prstGeom prst="rect">
            <a:avLst/>
          </a:prstGeom>
          <a:noFill/>
        </p:spPr>
        <p:txBody>
          <a:bodyPr wrap="square" rtlCol="0">
            <a:noAutofit/>
          </a:bodyPr>
          <a:lstStyle/>
          <a:p>
            <a:pPr defTabSz="914400" fontAlgn="auto">
              <a:lnSpc>
                <a:spcPct val="130000"/>
              </a:lnSpc>
              <a:spcBef>
                <a:spcPts val="0"/>
              </a:spcBef>
              <a:spcAft>
                <a:spcPts val="0"/>
              </a:spcAft>
            </a:pPr>
            <a:r>
              <a:rPr lang="en-US" sz="1600" b="1" dirty="0">
                <a:solidFill>
                  <a:srgbClr val="445469"/>
                </a:solidFill>
                <a:latin typeface="微软雅黑" panose="020B0503020204020204" pitchFamily="34" charset="-122"/>
                <a:ea typeface="微软雅黑" panose="020B0503020204020204" pitchFamily="34" charset="-122"/>
                <a:cs typeface="+mn-ea"/>
                <a:sym typeface="+mn-lt"/>
              </a:rPr>
              <a:t>2</a:t>
            </a:r>
            <a:r>
              <a:rPr lang="zh-CN" altLang="en-US" sz="1600" b="1" dirty="0">
                <a:solidFill>
                  <a:srgbClr val="445469"/>
                </a:solidFill>
                <a:latin typeface="微软雅黑" panose="020B0503020204020204" pitchFamily="34" charset="-122"/>
                <a:ea typeface="微软雅黑" panose="020B0503020204020204" pitchFamily="34" charset="-122"/>
                <a:cs typeface="+mn-ea"/>
                <a:sym typeface="+mn-lt"/>
              </a:rPr>
              <a:t>、</a:t>
            </a:r>
            <a:r>
              <a:rPr lang="en-US" sz="1600" b="1" dirty="0">
                <a:solidFill>
                  <a:srgbClr val="445469"/>
                </a:solidFill>
                <a:latin typeface="微软雅黑" panose="020B0503020204020204" pitchFamily="34" charset="-122"/>
                <a:ea typeface="微软雅黑" panose="020B0503020204020204" pitchFamily="34" charset="-122"/>
                <a:cs typeface="+mn-ea"/>
                <a:sym typeface="+mn-lt"/>
              </a:rPr>
              <a:t>在Workbench右侧的SQL脚本编辑器中会出现当前视图的定义语句，修改该视图的定义并点击Apply按钮即可提交修改后的视图定义。</a:t>
            </a:r>
          </a:p>
        </p:txBody>
      </p:sp>
      <p:sp>
        <p:nvSpPr>
          <p:cNvPr id="10" name="下箭头 9"/>
          <p:cNvSpPr/>
          <p:nvPr/>
        </p:nvSpPr>
        <p:spPr>
          <a:xfrm rot="16200000">
            <a:off x="4748530" y="4017645"/>
            <a:ext cx="583565" cy="47371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 name="图片 27"/>
          <p:cNvPicPr>
            <a:picLocks noChangeAspect="1"/>
          </p:cNvPicPr>
          <p:nvPr/>
        </p:nvPicPr>
        <p:blipFill>
          <a:blip r:embed="rId2"/>
          <a:stretch>
            <a:fillRect/>
          </a:stretch>
        </p:blipFill>
        <p:spPr>
          <a:xfrm>
            <a:off x="917575" y="3051810"/>
            <a:ext cx="3575685" cy="2629535"/>
          </a:xfrm>
          <a:prstGeom prst="rect">
            <a:avLst/>
          </a:prstGeom>
          <a:noFill/>
          <a:ln w="9525" cap="flat" cmpd="sng">
            <a:solidFill>
              <a:srgbClr val="000000"/>
            </a:solidFill>
            <a:prstDash val="solid"/>
            <a:miter/>
            <a:headEnd type="none" w="med" len="med"/>
            <a:tailEnd type="none" w="med" len="med"/>
          </a:ln>
        </p:spPr>
      </p:pic>
      <p:pic>
        <p:nvPicPr>
          <p:cNvPr id="3" name="图片 -2147482594"/>
          <p:cNvPicPr>
            <a:picLocks noChangeAspect="1"/>
          </p:cNvPicPr>
          <p:nvPr/>
        </p:nvPicPr>
        <p:blipFill>
          <a:blip r:embed="rId3"/>
          <a:stretch>
            <a:fillRect/>
          </a:stretch>
        </p:blipFill>
        <p:spPr>
          <a:xfrm>
            <a:off x="5718175" y="2972435"/>
            <a:ext cx="3147060" cy="2710180"/>
          </a:xfrm>
          <a:prstGeom prst="rect">
            <a:avLst/>
          </a:prstGeom>
          <a:noFill/>
          <a:ln w="9525" cap="flat" cmpd="sng">
            <a:solidFill>
              <a:srgbClr val="000000"/>
            </a:solidFill>
            <a:prstDash val="solid"/>
            <a:miter/>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xEl>
                                              <p:pRg st="0" end="0"/>
                                            </p:txEl>
                                          </p:spTgt>
                                        </p:tgtEl>
                                        <p:attrNameLst>
                                          <p:attrName>style.visibility</p:attrName>
                                        </p:attrNameLst>
                                      </p:cBhvr>
                                      <p:to>
                                        <p:strVal val="visible"/>
                                      </p:to>
                                    </p:set>
                                    <p:animEffect transition="in" filter="fade">
                                      <p:cBhvr>
                                        <p:cTn id="7" dur="500"/>
                                        <p:tgtEl>
                                          <p:spTgt spid="111">
                                            <p:txEl>
                                              <p:pRg st="0" end="0"/>
                                            </p:txEl>
                                          </p:spTgt>
                                        </p:tgtEl>
                                      </p:cBhvr>
                                    </p:animEffect>
                                  </p:childTnLst>
                                </p:cTn>
                              </p:par>
                            </p:childTnLst>
                          </p:cTn>
                        </p:par>
                        <p:par>
                          <p:cTn id="8" fill="hold">
                            <p:stCondLst>
                              <p:cond delay="500"/>
                            </p:stCondLst>
                            <p:childTnLst>
                              <p:par>
                                <p:cTn id="9" presetID="42" presetClass="entr" presetSubtype="0" fill="hold" nodeType="after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childTnLst>
                          </p:cTn>
                        </p:par>
                        <p:par>
                          <p:cTn id="19" fill="hold">
                            <p:stCondLst>
                              <p:cond delay="500"/>
                            </p:stCondLst>
                            <p:childTnLst>
                              <p:par>
                                <p:cTn id="20" presetID="22" presetClass="entr" presetSubtype="8" fill="hold" grpId="0" nodeType="after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000"/>
                                        <p:tgtEl>
                                          <p:spTgt spid="10"/>
                                        </p:tgtEl>
                                      </p:cBhvr>
                                    </p:animEffect>
                                  </p:childTnLst>
                                </p:cTn>
                              </p:par>
                            </p:childTnLst>
                          </p:cTn>
                        </p:par>
                        <p:par>
                          <p:cTn id="23" fill="hold">
                            <p:stCondLst>
                              <p:cond delay="2000"/>
                            </p:stCondLst>
                            <p:childTnLst>
                              <p:par>
                                <p:cTn id="24" presetID="22" presetClass="entr" presetSubtype="8" fill="hold" nodeType="afterEffect">
                                  <p:stCondLst>
                                    <p:cond delay="50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7.2  MySQL</a:t>
            </a:r>
            <a:r>
              <a:rPr lang="zh-CN" altLang="en-US" dirty="0"/>
              <a:t>视图管理</a:t>
            </a:r>
          </a:p>
        </p:txBody>
      </p:sp>
      <p:sp>
        <p:nvSpPr>
          <p:cNvPr id="5" name="内容占位符 4"/>
          <p:cNvSpPr>
            <a:spLocks noGrp="1"/>
          </p:cNvSpPr>
          <p:nvPr>
            <p:ph idx="1"/>
          </p:nvPr>
        </p:nvSpPr>
        <p:spPr>
          <a:xfrm>
            <a:off x="612775" y="1064419"/>
            <a:ext cx="10978515" cy="765175"/>
          </a:xfrm>
        </p:spPr>
        <p:txBody>
          <a:bodyPr>
            <a:noAutofit/>
          </a:bodyPr>
          <a:lstStyle/>
          <a:p>
            <a:pPr marL="0" indent="0">
              <a:lnSpc>
                <a:spcPct val="150000"/>
              </a:lnSpc>
              <a:buNone/>
            </a:pPr>
            <a:r>
              <a:rPr lang="en-US" altLang="zh-CN" dirty="0"/>
              <a:t>4. </a:t>
            </a:r>
            <a:r>
              <a:rPr lang="zh-CN" altLang="en-US" dirty="0"/>
              <a:t>删除视图</a:t>
            </a:r>
          </a:p>
        </p:txBody>
      </p:sp>
      <p:sp>
        <p:nvSpPr>
          <p:cNvPr id="9" name="TextBox 110"/>
          <p:cNvSpPr txBox="1"/>
          <p:nvPr/>
        </p:nvSpPr>
        <p:spPr>
          <a:xfrm>
            <a:off x="774700" y="1780064"/>
            <a:ext cx="10816590" cy="1192530"/>
          </a:xfrm>
          <a:prstGeom prst="rect">
            <a:avLst/>
          </a:prstGeom>
          <a:noFill/>
        </p:spPr>
        <p:txBody>
          <a:bodyPr wrap="square" rtlCol="0">
            <a:noAutofit/>
          </a:bodyPr>
          <a:lstStyle/>
          <a:p>
            <a:pPr defTabSz="914400" fontAlgn="auto">
              <a:lnSpc>
                <a:spcPct val="130000"/>
              </a:lnSpc>
              <a:spcBef>
                <a:spcPts val="0"/>
              </a:spcBef>
              <a:spcAft>
                <a:spcPts val="0"/>
              </a:spcAft>
            </a:pPr>
            <a:r>
              <a:rPr lang="en-US" sz="1600" b="1" dirty="0">
                <a:solidFill>
                  <a:srgbClr val="445469"/>
                </a:solidFill>
                <a:latin typeface="微软雅黑" panose="020B0503020204020204" pitchFamily="34" charset="-122"/>
                <a:ea typeface="微软雅黑" panose="020B0503020204020204" pitchFamily="34" charset="-122"/>
                <a:cs typeface="+mn-ea"/>
                <a:sym typeface="+mn-lt"/>
              </a:rPr>
              <a:t>在Navigator窗格的Schema选项卡下，展开视图所在Views节点，右键点击需要删除的视图名称，从弹出菜单中选择Drop View选项.</a:t>
            </a:r>
          </a:p>
        </p:txBody>
      </p:sp>
      <p:pic>
        <p:nvPicPr>
          <p:cNvPr id="2" name="图片 -2147482599"/>
          <p:cNvPicPr>
            <a:picLocks noChangeAspect="1"/>
          </p:cNvPicPr>
          <p:nvPr/>
        </p:nvPicPr>
        <p:blipFill>
          <a:blip r:embed="rId2"/>
          <a:stretch>
            <a:fillRect/>
          </a:stretch>
        </p:blipFill>
        <p:spPr>
          <a:xfrm>
            <a:off x="3660775" y="2757488"/>
            <a:ext cx="3656965" cy="2501265"/>
          </a:xfrm>
          <a:prstGeom prst="rect">
            <a:avLst/>
          </a:prstGeom>
          <a:noFill/>
          <a:ln w="9525" cap="flat" cmpd="sng">
            <a:solidFill>
              <a:srgbClr val="000000"/>
            </a:solidFill>
            <a:prstDash val="solid"/>
            <a:miter/>
            <a:headEnd type="none" w="med" len="med"/>
            <a:tailEnd type="none" w="med" len="med"/>
          </a:ln>
        </p:spPr>
      </p:pic>
      <p:sp>
        <p:nvSpPr>
          <p:cNvPr id="12" name="下箭头 11"/>
          <p:cNvSpPr/>
          <p:nvPr/>
        </p:nvSpPr>
        <p:spPr>
          <a:xfrm rot="16200000">
            <a:off x="2649220" y="3215958"/>
            <a:ext cx="583565" cy="998855"/>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1000"/>
                                        <p:tgtEl>
                                          <p:spTgt spid="12"/>
                                        </p:tgtEl>
                                      </p:cBhvr>
                                    </p:animEffect>
                                  </p:childTnLst>
                                </p:cTn>
                              </p:par>
                            </p:childTnLst>
                          </p:cTn>
                        </p:par>
                        <p:par>
                          <p:cTn id="12" fill="hold">
                            <p:stCondLst>
                              <p:cond delay="2000"/>
                            </p:stCondLst>
                            <p:childTnLst>
                              <p:par>
                                <p:cTn id="13" presetID="22" presetClass="entr" presetSubtype="8" fill="hold" nodeType="after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7.2  MySQL</a:t>
            </a:r>
            <a:r>
              <a:rPr lang="zh-CN" altLang="en-US" dirty="0"/>
              <a:t>视图管理</a:t>
            </a:r>
          </a:p>
        </p:txBody>
      </p:sp>
      <p:sp>
        <p:nvSpPr>
          <p:cNvPr id="5" name="内容占位符 4"/>
          <p:cNvSpPr>
            <a:spLocks noGrp="1"/>
          </p:cNvSpPr>
          <p:nvPr>
            <p:ph idx="1"/>
          </p:nvPr>
        </p:nvSpPr>
        <p:spPr>
          <a:xfrm>
            <a:off x="619125" y="1056640"/>
            <a:ext cx="10978515" cy="765175"/>
          </a:xfrm>
        </p:spPr>
        <p:txBody>
          <a:bodyPr>
            <a:noAutofit/>
          </a:bodyPr>
          <a:lstStyle/>
          <a:p>
            <a:pPr marL="0" indent="0">
              <a:lnSpc>
                <a:spcPct val="150000"/>
              </a:lnSpc>
              <a:buNone/>
            </a:pPr>
            <a:r>
              <a:rPr lang="en-US" altLang="zh-CN" dirty="0"/>
              <a:t>5. </a:t>
            </a:r>
            <a:r>
              <a:rPr lang="zh-CN" altLang="en-US" dirty="0"/>
              <a:t>更新视图的数据的限制</a:t>
            </a:r>
          </a:p>
        </p:txBody>
      </p:sp>
      <p:sp>
        <p:nvSpPr>
          <p:cNvPr id="6" name="矩形 5"/>
          <p:cNvSpPr/>
          <p:nvPr/>
        </p:nvSpPr>
        <p:spPr>
          <a:xfrm>
            <a:off x="774700" y="1697832"/>
            <a:ext cx="1266825" cy="398780"/>
          </a:xfrm>
          <a:prstGeom prst="rect">
            <a:avLst/>
          </a:prstGeom>
          <a:noFill/>
          <a:ln>
            <a:noFill/>
          </a:ln>
        </p:spPr>
        <p:txBody>
          <a:bodyPr wrap="square" rtlCol="0" anchor="t">
            <a:spAutoFit/>
          </a:bodyPr>
          <a:lstStyle/>
          <a:p>
            <a:pPr algn="ctr"/>
            <a:r>
              <a:rPr lang="zh-CN" altLang="en-US" sz="2000" b="1" dirty="0">
                <a:solidFill>
                  <a:schemeClr val="tx1"/>
                </a:solidFill>
                <a:effectLst>
                  <a:outerShdw blurRad="38100" dist="19050" dir="2700000" algn="tl" rotWithShape="0">
                    <a:schemeClr val="dk1">
                      <a:alpha val="40000"/>
                    </a:schemeClr>
                  </a:outerShdw>
                </a:effectLst>
              </a:rPr>
              <a:t>注意：</a:t>
            </a:r>
          </a:p>
        </p:txBody>
      </p:sp>
      <p:sp>
        <p:nvSpPr>
          <p:cNvPr id="36" name="内容占位符 4"/>
          <p:cNvSpPr>
            <a:spLocks noGrp="1"/>
          </p:cNvSpPr>
          <p:nvPr/>
        </p:nvSpPr>
        <p:spPr>
          <a:xfrm>
            <a:off x="841375" y="2134394"/>
            <a:ext cx="9829799" cy="3334385"/>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algn="just">
              <a:lnSpc>
                <a:spcPct val="150000"/>
              </a:lnSpc>
              <a:buFont typeface="+mj-ea"/>
              <a:buAutoNum type="circleNumDbPlain"/>
            </a:pPr>
            <a:r>
              <a:rPr lang="zh-CN" altLang="en-US" dirty="0"/>
              <a:t>视图字段列表或查询语句中包含了聚合函数。</a:t>
            </a:r>
          </a:p>
          <a:p>
            <a:pPr algn="just">
              <a:lnSpc>
                <a:spcPct val="150000"/>
              </a:lnSpc>
              <a:buFont typeface="+mj-ea"/>
              <a:buAutoNum type="circleNumDbPlain"/>
            </a:pPr>
            <a:r>
              <a:rPr lang="zh-CN" altLang="en-US" dirty="0"/>
              <a:t>视图字段列表或查询语句是通过表达式或计算得到的。</a:t>
            </a:r>
          </a:p>
          <a:p>
            <a:pPr algn="just">
              <a:lnSpc>
                <a:spcPct val="150000"/>
              </a:lnSpc>
              <a:buFont typeface="+mj-ea"/>
              <a:buAutoNum type="circleNumDbPlain"/>
            </a:pPr>
            <a:r>
              <a:rPr lang="zh-CN" altLang="en-US" dirty="0"/>
              <a:t>视图定义语句中包含DISTINCT关键字或GROUP BY、ORDER BY、HAVING子句。</a:t>
            </a:r>
          </a:p>
          <a:p>
            <a:pPr algn="just">
              <a:lnSpc>
                <a:spcPct val="150000"/>
              </a:lnSpc>
              <a:buFont typeface="+mj-ea"/>
              <a:buAutoNum type="circleNumDbPlain"/>
            </a:pPr>
            <a:r>
              <a:rPr lang="zh-CN" altLang="en-US" dirty="0"/>
              <a:t>视图定义的查询语句中使用了集合查询UNION或UNION ALL。</a:t>
            </a:r>
          </a:p>
          <a:p>
            <a:pPr algn="just">
              <a:lnSpc>
                <a:spcPct val="150000"/>
              </a:lnSpc>
              <a:buFont typeface="+mj-ea"/>
              <a:buAutoNum type="circleNumDbPlain"/>
            </a:pPr>
            <a:r>
              <a:rPr lang="zh-CN" altLang="en-US" dirty="0"/>
              <a:t>视图的列来自于查询语句中子查询的列。</a:t>
            </a:r>
          </a:p>
          <a:p>
            <a:pPr algn="just">
              <a:lnSpc>
                <a:spcPct val="150000"/>
              </a:lnSpc>
              <a:buFont typeface="+mj-ea"/>
              <a:buAutoNum type="circleNumDbPlain"/>
            </a:pPr>
            <a:r>
              <a:rPr lang="zh-CN" altLang="en-US" dirty="0"/>
              <a:t>创建视图时ALGORITHM为TEMPTABLE类型。</a:t>
            </a:r>
          </a:p>
          <a:p>
            <a:pPr algn="just">
              <a:lnSpc>
                <a:spcPct val="150000"/>
              </a:lnSpc>
              <a:buFont typeface="+mj-ea"/>
              <a:buAutoNum type="circleNumDbPlain"/>
            </a:pPr>
            <a:r>
              <a:rPr lang="zh-CN" altLang="en-US" dirty="0"/>
              <a:t>视图依赖于其他不可更新视图建立。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750"/>
                                        <p:tgtEl>
                                          <p:spTgt spid="36">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250"/>
                                  </p:stCondLst>
                                  <p:childTnLst>
                                    <p:set>
                                      <p:cBhvr>
                                        <p:cTn id="10" dur="1" fill="hold">
                                          <p:stCondLst>
                                            <p:cond delay="0"/>
                                          </p:stCondLst>
                                        </p:cTn>
                                        <p:tgtEl>
                                          <p:spTgt spid="36">
                                            <p:txEl>
                                              <p:pRg st="1" end="1"/>
                                            </p:txEl>
                                          </p:spTgt>
                                        </p:tgtEl>
                                        <p:attrNameLst>
                                          <p:attrName>style.visibility</p:attrName>
                                        </p:attrNameLst>
                                      </p:cBhvr>
                                      <p:to>
                                        <p:strVal val="visible"/>
                                      </p:to>
                                    </p:set>
                                    <p:animEffect transition="in" filter="fade">
                                      <p:cBhvr>
                                        <p:cTn id="11" dur="750"/>
                                        <p:tgtEl>
                                          <p:spTgt spid="36">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250"/>
                                  </p:stCondLst>
                                  <p:childTnLst>
                                    <p:set>
                                      <p:cBhvr>
                                        <p:cTn id="14" dur="1" fill="hold">
                                          <p:stCondLst>
                                            <p:cond delay="0"/>
                                          </p:stCondLst>
                                        </p:cTn>
                                        <p:tgtEl>
                                          <p:spTgt spid="36">
                                            <p:txEl>
                                              <p:pRg st="2" end="2"/>
                                            </p:txEl>
                                          </p:spTgt>
                                        </p:tgtEl>
                                        <p:attrNameLst>
                                          <p:attrName>style.visibility</p:attrName>
                                        </p:attrNameLst>
                                      </p:cBhvr>
                                      <p:to>
                                        <p:strVal val="visible"/>
                                      </p:to>
                                    </p:set>
                                    <p:animEffect transition="in" filter="fade">
                                      <p:cBhvr>
                                        <p:cTn id="15" dur="750"/>
                                        <p:tgtEl>
                                          <p:spTgt spid="36">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250"/>
                                  </p:stCondLst>
                                  <p:childTnLst>
                                    <p:set>
                                      <p:cBhvr>
                                        <p:cTn id="18" dur="1" fill="hold">
                                          <p:stCondLst>
                                            <p:cond delay="0"/>
                                          </p:stCondLst>
                                        </p:cTn>
                                        <p:tgtEl>
                                          <p:spTgt spid="36">
                                            <p:txEl>
                                              <p:pRg st="3" end="3"/>
                                            </p:txEl>
                                          </p:spTgt>
                                        </p:tgtEl>
                                        <p:attrNameLst>
                                          <p:attrName>style.visibility</p:attrName>
                                        </p:attrNameLst>
                                      </p:cBhvr>
                                      <p:to>
                                        <p:strVal val="visible"/>
                                      </p:to>
                                    </p:set>
                                    <p:animEffect transition="in" filter="fade">
                                      <p:cBhvr>
                                        <p:cTn id="19" dur="750"/>
                                        <p:tgtEl>
                                          <p:spTgt spid="36">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250"/>
                                  </p:stCondLst>
                                  <p:childTnLst>
                                    <p:set>
                                      <p:cBhvr>
                                        <p:cTn id="22" dur="1" fill="hold">
                                          <p:stCondLst>
                                            <p:cond delay="0"/>
                                          </p:stCondLst>
                                        </p:cTn>
                                        <p:tgtEl>
                                          <p:spTgt spid="36">
                                            <p:txEl>
                                              <p:pRg st="4" end="4"/>
                                            </p:txEl>
                                          </p:spTgt>
                                        </p:tgtEl>
                                        <p:attrNameLst>
                                          <p:attrName>style.visibility</p:attrName>
                                        </p:attrNameLst>
                                      </p:cBhvr>
                                      <p:to>
                                        <p:strVal val="visible"/>
                                      </p:to>
                                    </p:set>
                                    <p:animEffect transition="in" filter="fade">
                                      <p:cBhvr>
                                        <p:cTn id="23" dur="750"/>
                                        <p:tgtEl>
                                          <p:spTgt spid="36">
                                            <p:txEl>
                                              <p:pRg st="4" end="4"/>
                                            </p:txEl>
                                          </p:spTgt>
                                        </p:tgtEl>
                                      </p:cBhvr>
                                    </p:animEffect>
                                  </p:childTnLst>
                                </p:cTn>
                              </p:par>
                            </p:childTnLst>
                          </p:cTn>
                        </p:par>
                        <p:par>
                          <p:cTn id="24" fill="hold">
                            <p:stCondLst>
                              <p:cond delay="5000"/>
                            </p:stCondLst>
                            <p:childTnLst>
                              <p:par>
                                <p:cTn id="25" presetID="10" presetClass="entr" presetSubtype="0" fill="hold" nodeType="afterEffect">
                                  <p:stCondLst>
                                    <p:cond delay="250"/>
                                  </p:stCondLst>
                                  <p:childTnLst>
                                    <p:set>
                                      <p:cBhvr>
                                        <p:cTn id="26" dur="1" fill="hold">
                                          <p:stCondLst>
                                            <p:cond delay="0"/>
                                          </p:stCondLst>
                                        </p:cTn>
                                        <p:tgtEl>
                                          <p:spTgt spid="36">
                                            <p:txEl>
                                              <p:pRg st="5" end="5"/>
                                            </p:txEl>
                                          </p:spTgt>
                                        </p:tgtEl>
                                        <p:attrNameLst>
                                          <p:attrName>style.visibility</p:attrName>
                                        </p:attrNameLst>
                                      </p:cBhvr>
                                      <p:to>
                                        <p:strVal val="visible"/>
                                      </p:to>
                                    </p:set>
                                    <p:animEffect transition="in" filter="fade">
                                      <p:cBhvr>
                                        <p:cTn id="27" dur="750"/>
                                        <p:tgtEl>
                                          <p:spTgt spid="36">
                                            <p:txEl>
                                              <p:pRg st="5" end="5"/>
                                            </p:txEl>
                                          </p:spTgt>
                                        </p:tgtEl>
                                      </p:cBhvr>
                                    </p:animEffect>
                                  </p:childTnLst>
                                </p:cTn>
                              </p:par>
                            </p:childTnLst>
                          </p:cTn>
                        </p:par>
                        <p:par>
                          <p:cTn id="28" fill="hold">
                            <p:stCondLst>
                              <p:cond delay="6000"/>
                            </p:stCondLst>
                            <p:childTnLst>
                              <p:par>
                                <p:cTn id="29" presetID="10" presetClass="entr" presetSubtype="0" fill="hold" nodeType="afterEffect">
                                  <p:stCondLst>
                                    <p:cond delay="250"/>
                                  </p:stCondLst>
                                  <p:childTnLst>
                                    <p:set>
                                      <p:cBhvr>
                                        <p:cTn id="30" dur="1" fill="hold">
                                          <p:stCondLst>
                                            <p:cond delay="0"/>
                                          </p:stCondLst>
                                        </p:cTn>
                                        <p:tgtEl>
                                          <p:spTgt spid="36">
                                            <p:txEl>
                                              <p:pRg st="6" end="6"/>
                                            </p:txEl>
                                          </p:spTgt>
                                        </p:tgtEl>
                                        <p:attrNameLst>
                                          <p:attrName>style.visibility</p:attrName>
                                        </p:attrNameLst>
                                      </p:cBhvr>
                                      <p:to>
                                        <p:strVal val="visible"/>
                                      </p:to>
                                    </p:set>
                                    <p:animEffect transition="in" filter="fade">
                                      <p:cBhvr>
                                        <p:cTn id="31" dur="750"/>
                                        <p:tgtEl>
                                          <p:spTgt spid="3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dirty="0"/>
              <a:t>主要内容</a:t>
            </a:r>
          </a:p>
        </p:txBody>
      </p:sp>
      <p:grpSp>
        <p:nvGrpSpPr>
          <p:cNvPr id="64" name="组合 63"/>
          <p:cNvGrpSpPr/>
          <p:nvPr/>
        </p:nvGrpSpPr>
        <p:grpSpPr>
          <a:xfrm>
            <a:off x="602260" y="1804194"/>
            <a:ext cx="6030315" cy="632563"/>
            <a:chOff x="1288060" y="2515394"/>
            <a:chExt cx="6030315" cy="632563"/>
          </a:xfrm>
        </p:grpSpPr>
        <p:sp>
          <p:nvSpPr>
            <p:cNvPr id="41" name="矩形 40"/>
            <p:cNvSpPr/>
            <p:nvPr/>
          </p:nvSpPr>
          <p:spPr>
            <a:xfrm>
              <a:off x="2060575" y="2515394"/>
              <a:ext cx="2590800" cy="533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151869" y="2515394"/>
              <a:ext cx="2347106" cy="491490"/>
            </a:xfrm>
            <a:prstGeom prst="rect">
              <a:avLst/>
            </a:prstGeom>
            <a:noFill/>
          </p:spPr>
          <p:txBody>
            <a:bodyPr wrap="square" rtlCol="0">
              <a:spAutoFit/>
            </a:bodyPr>
            <a:lstStyle/>
            <a:p>
              <a:pPr>
                <a:lnSpc>
                  <a:spcPct val="130000"/>
                </a:lnSpc>
              </a:pPr>
              <a:r>
                <a:rPr lang="zh-CN" altLang="en-US" sz="2000" dirty="0"/>
                <a:t>视图</a:t>
              </a:r>
              <a:endParaRPr lang="zh-CN" altLang="zh-CN" sz="2000" dirty="0"/>
            </a:p>
          </p:txBody>
        </p:sp>
        <p:cxnSp>
          <p:nvCxnSpPr>
            <p:cNvPr id="9" name="直接连接符 8"/>
            <p:cNvCxnSpPr/>
            <p:nvPr/>
          </p:nvCxnSpPr>
          <p:spPr bwMode="auto">
            <a:xfrm>
              <a:off x="1374775" y="3147957"/>
              <a:ext cx="5943600" cy="0"/>
            </a:xfrm>
            <a:prstGeom prst="line">
              <a:avLst/>
            </a:prstGeom>
            <a:solidFill>
              <a:schemeClr val="accent1"/>
            </a:solidFill>
            <a:ln w="28575" cap="flat" cmpd="sng" algn="ctr">
              <a:solidFill>
                <a:srgbClr val="FFC000"/>
              </a:solidFill>
              <a:prstDash val="solid"/>
              <a:round/>
              <a:headEnd type="none" w="med" len="med"/>
              <a:tailEnd type="none" w="med" len="med"/>
            </a:ln>
            <a:effectLst/>
          </p:spPr>
        </p:cxnSp>
        <p:grpSp>
          <p:nvGrpSpPr>
            <p:cNvPr id="11" name="组合 10"/>
            <p:cNvGrpSpPr/>
            <p:nvPr/>
          </p:nvGrpSpPr>
          <p:grpSpPr>
            <a:xfrm>
              <a:off x="1288060" y="2521302"/>
              <a:ext cx="579307" cy="626655"/>
              <a:chOff x="6242320" y="1105727"/>
              <a:chExt cx="579005" cy="626656"/>
            </a:xfrm>
          </p:grpSpPr>
          <p:sp>
            <p:nvSpPr>
              <p:cNvPr id="12"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rgbClr val="FF9900"/>
                    </a:solidFill>
                    <a:latin typeface="Impact" panose="020B0806030902050204" pitchFamily="34" charset="0"/>
                    <a:ea typeface="微软雅黑" panose="020B0503020204020204" pitchFamily="34" charset="-122"/>
                  </a:rPr>
                  <a:t>01</a:t>
                </a:r>
                <a:endParaRPr lang="zh-CN" altLang="en-US" sz="3200" dirty="0">
                  <a:solidFill>
                    <a:srgbClr val="FF9900"/>
                  </a:solidFill>
                  <a:latin typeface="微软雅黑" panose="020B0503020204020204" pitchFamily="34" charset="-122"/>
                  <a:ea typeface="微软雅黑" panose="020B0503020204020204" pitchFamily="34" charset="-122"/>
                </a:endParaRPr>
              </a:p>
            </p:txBody>
          </p:sp>
          <p:sp>
            <p:nvSpPr>
              <p:cNvPr id="13"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grpSp>
        <p:nvGrpSpPr>
          <p:cNvPr id="67" name="组合 66"/>
          <p:cNvGrpSpPr/>
          <p:nvPr/>
        </p:nvGrpSpPr>
        <p:grpSpPr>
          <a:xfrm>
            <a:off x="602260" y="3904457"/>
            <a:ext cx="6106515" cy="668031"/>
            <a:chOff x="1288060" y="4615657"/>
            <a:chExt cx="6106515" cy="668031"/>
          </a:xfrm>
        </p:grpSpPr>
        <p:grpSp>
          <p:nvGrpSpPr>
            <p:cNvPr id="66" name="组合 65"/>
            <p:cNvGrpSpPr/>
            <p:nvPr/>
          </p:nvGrpSpPr>
          <p:grpSpPr>
            <a:xfrm>
              <a:off x="1288060" y="4615657"/>
              <a:ext cx="6106515" cy="668031"/>
              <a:chOff x="1288060" y="4615657"/>
              <a:chExt cx="6106515" cy="668031"/>
            </a:xfrm>
          </p:grpSpPr>
          <p:sp>
            <p:nvSpPr>
              <p:cNvPr id="43" name="矩形 42"/>
              <p:cNvSpPr/>
              <p:nvPr/>
            </p:nvSpPr>
            <p:spPr>
              <a:xfrm>
                <a:off x="2060575" y="4615657"/>
                <a:ext cx="25908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288060" y="4635789"/>
                <a:ext cx="579307" cy="620494"/>
                <a:chOff x="6242320" y="3640739"/>
                <a:chExt cx="579005" cy="620494"/>
              </a:xfrm>
            </p:grpSpPr>
            <p:sp>
              <p:nvSpPr>
                <p:cNvPr id="18" name="TextBox 6"/>
                <p:cNvSpPr txBox="1"/>
                <p:nvPr/>
              </p:nvSpPr>
              <p:spPr>
                <a:xfrm>
                  <a:off x="6327224" y="3640739"/>
                  <a:ext cx="448425" cy="492443"/>
                </a:xfrm>
                <a:prstGeom prst="rect">
                  <a:avLst/>
                </a:prstGeom>
                <a:noFill/>
              </p:spPr>
              <p:txBody>
                <a:bodyPr vert="horz" wrap="square" lIns="0" tIns="0" rIns="0" bIns="0" rtlCol="0" anchor="ctr">
                  <a:spAutoFit/>
                </a:bodyPr>
                <a:lstStyle/>
                <a:p>
                  <a:pPr algn="l"/>
                  <a:r>
                    <a:rPr lang="en-US" altLang="zh-CN" sz="3200" dirty="0">
                      <a:solidFill>
                        <a:srgbClr val="00B050"/>
                      </a:solidFill>
                      <a:latin typeface="Impact" panose="020B0806030902050204" pitchFamily="34" charset="0"/>
                      <a:ea typeface="微软雅黑" panose="020B0503020204020204" pitchFamily="34" charset="-122"/>
                    </a:rPr>
                    <a:t>03</a:t>
                  </a:r>
                  <a:endParaRPr lang="zh-CN" altLang="en-US" sz="3200" dirty="0">
                    <a:solidFill>
                      <a:srgbClr val="00B050"/>
                    </a:solidFill>
                    <a:latin typeface="微软雅黑" panose="020B0503020204020204" pitchFamily="34" charset="-122"/>
                    <a:ea typeface="微软雅黑" panose="020B0503020204020204" pitchFamily="34" charset="-122"/>
                  </a:endParaRPr>
                </a:p>
              </p:txBody>
            </p:sp>
            <p:sp>
              <p:nvSpPr>
                <p:cNvPr id="19" name="文本框 24"/>
                <p:cNvSpPr txBox="1"/>
                <p:nvPr/>
              </p:nvSpPr>
              <p:spPr>
                <a:xfrm>
                  <a:off x="6242320" y="404578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cxnSp>
            <p:nvCxnSpPr>
              <p:cNvPr id="23" name="直接连接符 22"/>
              <p:cNvCxnSpPr/>
              <p:nvPr/>
            </p:nvCxnSpPr>
            <p:spPr bwMode="auto">
              <a:xfrm>
                <a:off x="1374775" y="5283688"/>
                <a:ext cx="6019800" cy="0"/>
              </a:xfrm>
              <a:prstGeom prst="line">
                <a:avLst/>
              </a:prstGeom>
              <a:solidFill>
                <a:schemeClr val="accent1"/>
              </a:solidFill>
              <a:ln w="28575" cap="flat" cmpd="sng" algn="ctr">
                <a:solidFill>
                  <a:srgbClr val="FF8181"/>
                </a:solidFill>
                <a:prstDash val="solid"/>
                <a:round/>
                <a:headEnd type="none" w="med" len="med"/>
                <a:tailEnd type="none" w="med" len="med"/>
              </a:ln>
              <a:effectLst/>
            </p:spPr>
          </p:cxnSp>
        </p:grpSp>
        <p:sp>
          <p:nvSpPr>
            <p:cNvPr id="21" name="TextBox 20"/>
            <p:cNvSpPr txBox="1"/>
            <p:nvPr/>
          </p:nvSpPr>
          <p:spPr>
            <a:xfrm>
              <a:off x="2151869" y="4696474"/>
              <a:ext cx="3566306" cy="491490"/>
            </a:xfrm>
            <a:prstGeom prst="rect">
              <a:avLst/>
            </a:prstGeom>
            <a:noFill/>
          </p:spPr>
          <p:txBody>
            <a:bodyPr wrap="square" rtlCol="0">
              <a:spAutoFit/>
            </a:bodyPr>
            <a:lstStyle/>
            <a:p>
              <a:pPr>
                <a:lnSpc>
                  <a:spcPct val="130000"/>
                </a:lnSpc>
              </a:pPr>
              <a:r>
                <a:rPr lang="zh-CN" altLang="en-US" sz="2000" dirty="0"/>
                <a:t>索引</a:t>
              </a:r>
            </a:p>
          </p:txBody>
        </p:sp>
      </p:grpSp>
      <p:grpSp>
        <p:nvGrpSpPr>
          <p:cNvPr id="65" name="组合 64"/>
          <p:cNvGrpSpPr/>
          <p:nvPr/>
        </p:nvGrpSpPr>
        <p:grpSpPr>
          <a:xfrm>
            <a:off x="602260" y="2890044"/>
            <a:ext cx="6106515" cy="666750"/>
            <a:chOff x="1288060" y="3601244"/>
            <a:chExt cx="6106515" cy="666750"/>
          </a:xfrm>
        </p:grpSpPr>
        <p:sp>
          <p:nvSpPr>
            <p:cNvPr id="42" name="矩形 41"/>
            <p:cNvSpPr/>
            <p:nvPr/>
          </p:nvSpPr>
          <p:spPr>
            <a:xfrm>
              <a:off x="2060575" y="3601244"/>
              <a:ext cx="2590800" cy="533400"/>
            </a:xfrm>
            <a:prstGeom prst="rect">
              <a:avLst/>
            </a:prstGeom>
            <a:solidFill>
              <a:srgbClr val="28A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288060" y="3623526"/>
              <a:ext cx="579307" cy="631762"/>
              <a:chOff x="6242320" y="2373233"/>
              <a:chExt cx="579005" cy="631762"/>
            </a:xfrm>
          </p:grpSpPr>
          <p:sp>
            <p:nvSpPr>
              <p:cNvPr id="15" name="TextBox 6"/>
              <p:cNvSpPr txBox="1"/>
              <p:nvPr/>
            </p:nvSpPr>
            <p:spPr>
              <a:xfrm>
                <a:off x="6327224" y="2373233"/>
                <a:ext cx="448425" cy="492443"/>
              </a:xfrm>
              <a:prstGeom prst="rect">
                <a:avLst/>
              </a:prstGeom>
              <a:noFill/>
            </p:spPr>
            <p:txBody>
              <a:bodyPr vert="horz" wrap="square" lIns="0" tIns="0" rIns="0" bIns="0" rtlCol="0" anchor="ctr">
                <a:spAutoFit/>
              </a:bodyPr>
              <a:lstStyle/>
              <a:p>
                <a:pPr algn="l"/>
                <a:r>
                  <a:rPr lang="en-US" altLang="zh-CN" sz="3200" dirty="0">
                    <a:solidFill>
                      <a:srgbClr val="01ACBE"/>
                    </a:solidFill>
                    <a:latin typeface="Impact" panose="020B0806030902050204" pitchFamily="34" charset="0"/>
                    <a:ea typeface="微软雅黑" panose="020B0503020204020204" pitchFamily="34" charset="-122"/>
                  </a:rPr>
                  <a:t>02</a:t>
                </a:r>
                <a:endParaRPr lang="zh-CN" altLang="en-US" sz="3200" dirty="0">
                  <a:solidFill>
                    <a:srgbClr val="01ACBE"/>
                  </a:solidFill>
                  <a:latin typeface="微软雅黑" panose="020B0503020204020204" pitchFamily="34" charset="-122"/>
                  <a:ea typeface="微软雅黑" panose="020B0503020204020204" pitchFamily="34" charset="-122"/>
                </a:endParaRPr>
              </a:p>
            </p:txBody>
          </p:sp>
          <p:sp>
            <p:nvSpPr>
              <p:cNvPr id="16"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sp>
          <p:nvSpPr>
            <p:cNvPr id="20" name="TextBox 19"/>
            <p:cNvSpPr txBox="1"/>
            <p:nvPr/>
          </p:nvSpPr>
          <p:spPr>
            <a:xfrm>
              <a:off x="2151869" y="3623151"/>
              <a:ext cx="2499506" cy="491490"/>
            </a:xfrm>
            <a:prstGeom prst="rect">
              <a:avLst/>
            </a:prstGeom>
            <a:noFill/>
          </p:spPr>
          <p:txBody>
            <a:bodyPr wrap="square" rtlCol="0">
              <a:spAutoFit/>
            </a:bodyPr>
            <a:lstStyle/>
            <a:p>
              <a:pPr>
                <a:lnSpc>
                  <a:spcPct val="130000"/>
                </a:lnSpc>
              </a:pPr>
              <a:r>
                <a:rPr lang="en-US" altLang="zh-CN" sz="2000" dirty="0"/>
                <a:t>MySQL</a:t>
              </a:r>
              <a:r>
                <a:rPr lang="zh-CN" altLang="en-US" sz="2000" dirty="0"/>
                <a:t>视图管理</a:t>
              </a:r>
            </a:p>
          </p:txBody>
        </p:sp>
        <p:cxnSp>
          <p:nvCxnSpPr>
            <p:cNvPr id="22" name="直接连接符 21"/>
            <p:cNvCxnSpPr/>
            <p:nvPr/>
          </p:nvCxnSpPr>
          <p:spPr bwMode="auto">
            <a:xfrm>
              <a:off x="1374775" y="4267994"/>
              <a:ext cx="6019800" cy="0"/>
            </a:xfrm>
            <a:prstGeom prst="line">
              <a:avLst/>
            </a:prstGeom>
            <a:solidFill>
              <a:schemeClr val="accent1"/>
            </a:solidFill>
            <a:ln w="28575" cap="flat" cmpd="sng" algn="ctr">
              <a:solidFill>
                <a:srgbClr val="00DBD6"/>
              </a:solidFill>
              <a:prstDash val="solid"/>
              <a:round/>
              <a:headEnd type="none" w="med" len="med"/>
              <a:tailEnd type="none" w="med" len="med"/>
            </a:ln>
            <a:effectLst/>
          </p:spPr>
        </p:cxnSp>
      </p:grpSp>
      <p:sp>
        <p:nvSpPr>
          <p:cNvPr id="28" name="矩形 27"/>
          <p:cNvSpPr/>
          <p:nvPr/>
        </p:nvSpPr>
        <p:spPr>
          <a:xfrm>
            <a:off x="4041616" y="1832769"/>
            <a:ext cx="717550" cy="491490"/>
          </a:xfrm>
          <a:prstGeom prst="rect">
            <a:avLst/>
          </a:prstGeom>
        </p:spPr>
        <p:txBody>
          <a:bodyPr wrap="none">
            <a:spAutoFit/>
          </a:bodyPr>
          <a:lstStyle/>
          <a:p>
            <a:pPr marL="0" lvl="1">
              <a:lnSpc>
                <a:spcPct val="130000"/>
              </a:lnSpc>
              <a:spcBef>
                <a:spcPct val="30000"/>
              </a:spcBef>
            </a:pPr>
            <a:r>
              <a:rPr lang="en-US" altLang="zh-CN" sz="2000" dirty="0">
                <a:latin typeface="Times New Roman" panose="02020603050405020304" pitchFamily="18" charset="0"/>
              </a:rPr>
              <a:t>View</a:t>
            </a:r>
          </a:p>
        </p:txBody>
      </p:sp>
      <p:sp>
        <p:nvSpPr>
          <p:cNvPr id="30" name="矩形 29"/>
          <p:cNvSpPr/>
          <p:nvPr/>
        </p:nvSpPr>
        <p:spPr>
          <a:xfrm>
            <a:off x="4041775" y="2908821"/>
            <a:ext cx="1635760" cy="491490"/>
          </a:xfrm>
          <a:prstGeom prst="rect">
            <a:avLst/>
          </a:prstGeom>
        </p:spPr>
        <p:txBody>
          <a:bodyPr wrap="none">
            <a:spAutoFit/>
          </a:bodyPr>
          <a:lstStyle/>
          <a:p>
            <a:pPr marL="0" lvl="1" algn="l">
              <a:lnSpc>
                <a:spcPct val="130000"/>
              </a:lnSpc>
              <a:spcBef>
                <a:spcPct val="30000"/>
              </a:spcBef>
            </a:pPr>
            <a:r>
              <a:rPr lang="en-US" sz="2000">
                <a:sym typeface="+mn-ea"/>
              </a:rPr>
              <a:t>MySQL View</a:t>
            </a:r>
            <a:endParaRPr lang="en-US" sz="2000" dirty="0">
              <a:latin typeface="Times New Roman" panose="02020603050405020304" pitchFamily="18" charset="0"/>
            </a:endParaRPr>
          </a:p>
        </p:txBody>
      </p:sp>
      <p:sp>
        <p:nvSpPr>
          <p:cNvPr id="31" name="矩形 30"/>
          <p:cNvSpPr/>
          <p:nvPr/>
        </p:nvSpPr>
        <p:spPr>
          <a:xfrm>
            <a:off x="4041775" y="3946684"/>
            <a:ext cx="761365" cy="491490"/>
          </a:xfrm>
          <a:prstGeom prst="rect">
            <a:avLst/>
          </a:prstGeom>
        </p:spPr>
        <p:txBody>
          <a:bodyPr wrap="none">
            <a:spAutoFit/>
          </a:bodyPr>
          <a:lstStyle/>
          <a:p>
            <a:pPr marL="0" lvl="1">
              <a:lnSpc>
                <a:spcPct val="130000"/>
              </a:lnSpc>
              <a:spcBef>
                <a:spcPct val="30000"/>
              </a:spcBef>
            </a:pPr>
            <a:r>
              <a:rPr lang="en-US" altLang="zh-CN" sz="2000" dirty="0">
                <a:latin typeface="Times New Roman" panose="02020603050405020304" pitchFamily="18" charset="0"/>
              </a:rPr>
              <a:t>Index</a:t>
            </a:r>
          </a:p>
        </p:txBody>
      </p:sp>
      <p:grpSp>
        <p:nvGrpSpPr>
          <p:cNvPr id="2" name="组合 1"/>
          <p:cNvGrpSpPr/>
          <p:nvPr/>
        </p:nvGrpSpPr>
        <p:grpSpPr>
          <a:xfrm>
            <a:off x="602895" y="4744879"/>
            <a:ext cx="6106515" cy="666750"/>
            <a:chOff x="1288060" y="3601244"/>
            <a:chExt cx="6106515" cy="666750"/>
          </a:xfrm>
        </p:grpSpPr>
        <p:sp>
          <p:nvSpPr>
            <p:cNvPr id="5" name="矩形 4"/>
            <p:cNvSpPr/>
            <p:nvPr/>
          </p:nvSpPr>
          <p:spPr>
            <a:xfrm>
              <a:off x="2060575" y="3601244"/>
              <a:ext cx="2590800" cy="533400"/>
            </a:xfrm>
            <a:prstGeom prst="rect">
              <a:avLst/>
            </a:prstGeom>
            <a:solidFill>
              <a:srgbClr val="28A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288060" y="3623685"/>
              <a:ext cx="579307" cy="631603"/>
              <a:chOff x="6242320" y="2373392"/>
              <a:chExt cx="579005" cy="631603"/>
            </a:xfrm>
          </p:grpSpPr>
          <p:sp>
            <p:nvSpPr>
              <p:cNvPr id="10" name="TextBox 6"/>
              <p:cNvSpPr txBox="1"/>
              <p:nvPr/>
            </p:nvSpPr>
            <p:spPr>
              <a:xfrm>
                <a:off x="6327224" y="2373392"/>
                <a:ext cx="448425" cy="492125"/>
              </a:xfrm>
              <a:prstGeom prst="rect">
                <a:avLst/>
              </a:prstGeom>
              <a:noFill/>
            </p:spPr>
            <p:txBody>
              <a:bodyPr vert="horz" wrap="square" lIns="0" tIns="0" rIns="0" bIns="0" rtlCol="0" anchor="ctr">
                <a:spAutoFit/>
              </a:bodyPr>
              <a:lstStyle/>
              <a:p>
                <a:pPr algn="l"/>
                <a:r>
                  <a:rPr lang="en-US" altLang="zh-CN" sz="3200" dirty="0">
                    <a:solidFill>
                      <a:srgbClr val="01ACBE"/>
                    </a:solidFill>
                    <a:latin typeface="Impact" panose="020B0806030902050204" pitchFamily="34" charset="0"/>
                    <a:ea typeface="微软雅黑" panose="020B0503020204020204" pitchFamily="34" charset="-122"/>
                  </a:rPr>
                  <a:t>04</a:t>
                </a:r>
                <a:endParaRPr lang="zh-CN" altLang="en-US" sz="3200" dirty="0">
                  <a:solidFill>
                    <a:srgbClr val="01ACBE"/>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sp>
          <p:nvSpPr>
            <p:cNvPr id="25" name="TextBox 19"/>
            <p:cNvSpPr txBox="1"/>
            <p:nvPr/>
          </p:nvSpPr>
          <p:spPr>
            <a:xfrm>
              <a:off x="2151869" y="3623151"/>
              <a:ext cx="2499506" cy="491490"/>
            </a:xfrm>
            <a:prstGeom prst="rect">
              <a:avLst/>
            </a:prstGeom>
            <a:noFill/>
          </p:spPr>
          <p:txBody>
            <a:bodyPr wrap="square" rtlCol="0">
              <a:spAutoFit/>
            </a:bodyPr>
            <a:lstStyle/>
            <a:p>
              <a:pPr>
                <a:lnSpc>
                  <a:spcPct val="130000"/>
                </a:lnSpc>
              </a:pPr>
              <a:r>
                <a:rPr lang="en-US" altLang="zh-CN" sz="2000" dirty="0"/>
                <a:t>MySQL</a:t>
              </a:r>
              <a:r>
                <a:rPr lang="zh-CN" altLang="en-US" sz="2000" dirty="0"/>
                <a:t>索引管理</a:t>
              </a:r>
            </a:p>
          </p:txBody>
        </p:sp>
        <p:cxnSp>
          <p:nvCxnSpPr>
            <p:cNvPr id="26" name="直接连接符 25"/>
            <p:cNvCxnSpPr/>
            <p:nvPr/>
          </p:nvCxnSpPr>
          <p:spPr bwMode="auto">
            <a:xfrm>
              <a:off x="1374775" y="4267994"/>
              <a:ext cx="6019800" cy="0"/>
            </a:xfrm>
            <a:prstGeom prst="line">
              <a:avLst/>
            </a:prstGeom>
            <a:solidFill>
              <a:schemeClr val="accent1"/>
            </a:solidFill>
            <a:ln w="28575" cap="flat" cmpd="sng" algn="ctr">
              <a:solidFill>
                <a:srgbClr val="00DBD6"/>
              </a:solidFill>
              <a:prstDash val="solid"/>
              <a:round/>
              <a:headEnd type="none" w="med" len="med"/>
              <a:tailEnd type="none" w="med" len="med"/>
            </a:ln>
            <a:effectLst/>
          </p:spPr>
        </p:cxnSp>
      </p:grpSp>
      <p:sp>
        <p:nvSpPr>
          <p:cNvPr id="27" name="矩形 26"/>
          <p:cNvSpPr/>
          <p:nvPr/>
        </p:nvSpPr>
        <p:spPr>
          <a:xfrm>
            <a:off x="4042410" y="4763656"/>
            <a:ext cx="1710690" cy="491490"/>
          </a:xfrm>
          <a:prstGeom prst="rect">
            <a:avLst/>
          </a:prstGeom>
        </p:spPr>
        <p:txBody>
          <a:bodyPr wrap="none">
            <a:spAutoFit/>
          </a:bodyPr>
          <a:lstStyle/>
          <a:p>
            <a:pPr marL="0" lvl="1" algn="l">
              <a:lnSpc>
                <a:spcPct val="130000"/>
              </a:lnSpc>
              <a:spcBef>
                <a:spcPct val="30000"/>
              </a:spcBef>
            </a:pPr>
            <a:r>
              <a:rPr lang="en-US" sz="2000">
                <a:sym typeface="+mn-ea"/>
              </a:rPr>
              <a:t>MySQL Index</a:t>
            </a:r>
            <a:endParaRPr lang="en-US" sz="2000" dirty="0">
              <a:latin typeface="Times New Roman" panose="02020603050405020304" pitchFamily="18" charset="0"/>
            </a:endParaRPr>
          </a:p>
        </p:txBody>
      </p:sp>
      <p:pic>
        <p:nvPicPr>
          <p:cNvPr id="33" name="图片 32"/>
          <p:cNvPicPr>
            <a:picLocks noChangeAspect="1"/>
          </p:cNvPicPr>
          <p:nvPr/>
        </p:nvPicPr>
        <p:blipFill>
          <a:blip r:embed="rId2"/>
          <a:srcRect l="-14" t="5179" r="14" b="-520"/>
          <a:stretch>
            <a:fillRect/>
          </a:stretch>
        </p:blipFill>
        <p:spPr>
          <a:xfrm>
            <a:off x="7165975" y="2337435"/>
            <a:ext cx="4568190" cy="279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ppt_x"/>
                                          </p:val>
                                        </p:tav>
                                        <p:tav tm="100000">
                                          <p:val>
                                            <p:strVal val="#ppt_x"/>
                                          </p:val>
                                        </p:tav>
                                      </p:tavLst>
                                    </p:anim>
                                    <p:anim calcmode="lin" valueType="num">
                                      <p:cBhvr additive="base">
                                        <p:cTn id="1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additive="base">
                                        <p:cTn id="17" dur="500" fill="hold"/>
                                        <p:tgtEl>
                                          <p:spTgt spid="65"/>
                                        </p:tgtEl>
                                        <p:attrNameLst>
                                          <p:attrName>ppt_x</p:attrName>
                                        </p:attrNameLst>
                                      </p:cBhvr>
                                      <p:tavLst>
                                        <p:tav tm="0">
                                          <p:val>
                                            <p:strVal val="#ppt_x"/>
                                          </p:val>
                                        </p:tav>
                                        <p:tav tm="100000">
                                          <p:val>
                                            <p:strVal val="#ppt_x"/>
                                          </p:val>
                                        </p:tav>
                                      </p:tavLst>
                                    </p:anim>
                                    <p:anim calcmode="lin" valueType="num">
                                      <p:cBhvr additive="base">
                                        <p:cTn id="18" dur="500" fill="hold"/>
                                        <p:tgtEl>
                                          <p:spTgt spid="6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500" fill="hold"/>
                                        <p:tgtEl>
                                          <p:spTgt spid="67"/>
                                        </p:tgtEl>
                                        <p:attrNameLst>
                                          <p:attrName>ppt_x</p:attrName>
                                        </p:attrNameLst>
                                      </p:cBhvr>
                                      <p:tavLst>
                                        <p:tav tm="0">
                                          <p:val>
                                            <p:strVal val="#ppt_x"/>
                                          </p:val>
                                        </p:tav>
                                        <p:tav tm="100000">
                                          <p:val>
                                            <p:strVal val="#ppt_x"/>
                                          </p:val>
                                        </p:tav>
                                      </p:tavLst>
                                    </p:anim>
                                    <p:anim calcmode="lin" valueType="num">
                                      <p:cBhvr additive="base">
                                        <p:cTn id="28" dur="500" fill="hold"/>
                                        <p:tgtEl>
                                          <p:spTgt spid="6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1" grpId="0"/>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7.3  </a:t>
            </a:r>
            <a:r>
              <a:rPr lang="zh-CN" altLang="en-US" dirty="0"/>
              <a:t>索引</a:t>
            </a:r>
          </a:p>
        </p:txBody>
      </p:sp>
      <p:sp>
        <p:nvSpPr>
          <p:cNvPr id="5" name="内容占位符 4"/>
          <p:cNvSpPr>
            <a:spLocks noGrp="1"/>
          </p:cNvSpPr>
          <p:nvPr>
            <p:ph idx="1"/>
          </p:nvPr>
        </p:nvSpPr>
        <p:spPr>
          <a:xfrm>
            <a:off x="619125" y="1056640"/>
            <a:ext cx="10978515" cy="765175"/>
          </a:xfrm>
        </p:spPr>
        <p:txBody>
          <a:bodyPr>
            <a:noAutofit/>
          </a:bodyPr>
          <a:lstStyle/>
          <a:p>
            <a:pPr marL="0" indent="0">
              <a:lnSpc>
                <a:spcPct val="150000"/>
              </a:lnSpc>
              <a:buNone/>
            </a:pPr>
            <a:r>
              <a:rPr lang="zh-CN" altLang="en-US" dirty="0"/>
              <a:t>１</a:t>
            </a:r>
            <a:r>
              <a:rPr lang="en-US" altLang="zh-CN" dirty="0"/>
              <a:t>. </a:t>
            </a:r>
            <a:r>
              <a:rPr lang="zh-CN" altLang="en-US" dirty="0"/>
              <a:t>索引的作用</a:t>
            </a:r>
          </a:p>
        </p:txBody>
      </p:sp>
      <p:sp>
        <p:nvSpPr>
          <p:cNvPr id="7" name="矩形 6"/>
          <p:cNvSpPr/>
          <p:nvPr/>
        </p:nvSpPr>
        <p:spPr>
          <a:xfrm>
            <a:off x="774700" y="1905635"/>
            <a:ext cx="6323330" cy="49276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83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在很多数据库系统数据库读取的次数多于数据库写的次数</a:t>
            </a:r>
          </a:p>
        </p:txBody>
      </p:sp>
      <p:sp>
        <p:nvSpPr>
          <p:cNvPr id="36" name="内容占位符 4"/>
          <p:cNvSpPr>
            <a:spLocks noGrp="1"/>
          </p:cNvSpPr>
          <p:nvPr/>
        </p:nvSpPr>
        <p:spPr>
          <a:xfrm>
            <a:off x="774700" y="4039235"/>
            <a:ext cx="7166610" cy="2185670"/>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a:lnSpc>
                <a:spcPct val="150000"/>
              </a:lnSpc>
              <a:buFont typeface="Wingdings" panose="05000000000000000000" charset="0"/>
              <a:buChar char="ü"/>
            </a:pPr>
            <a:r>
              <a:rPr lang="zh-CN" altLang="en-US" sz="1600" dirty="0"/>
              <a:t>如果把数据库看做字典，可以将索引的键看做是字典的拼音，值为该拼音所在的第一个汉字的位置，借助拼音检索可以缩小目标汉字查找范围，避免逐页查找。</a:t>
            </a:r>
          </a:p>
          <a:p>
            <a:pPr>
              <a:lnSpc>
                <a:spcPct val="150000"/>
              </a:lnSpc>
              <a:buFont typeface="Wingdings" panose="05000000000000000000" charset="0"/>
              <a:buChar char="ü"/>
            </a:pPr>
            <a:r>
              <a:rPr lang="zh-CN" altLang="en-US" sz="1600" dirty="0"/>
              <a:t>索引是一种以空间代价提升时间效率的方法。</a:t>
            </a:r>
          </a:p>
          <a:p>
            <a:pPr>
              <a:lnSpc>
                <a:spcPct val="150000"/>
              </a:lnSpc>
              <a:buFont typeface="Wingdings" panose="05000000000000000000" charset="0"/>
              <a:buChar char="ü"/>
            </a:pPr>
            <a:r>
              <a:rPr lang="zh-CN" altLang="en-US" sz="1600" dirty="0"/>
              <a:t>索引一旦创建，将由MySQL自动管理和维护，索引的维护需要消耗计算资源和存储资源，如何设计索引，是提升数据库使用效率的关键。</a:t>
            </a:r>
          </a:p>
        </p:txBody>
      </p:sp>
      <p:sp>
        <p:nvSpPr>
          <p:cNvPr id="10" name="下箭头 9"/>
          <p:cNvSpPr/>
          <p:nvPr/>
        </p:nvSpPr>
        <p:spPr>
          <a:xfrm>
            <a:off x="3355975" y="2448560"/>
            <a:ext cx="583565" cy="47371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 name="矩形 1"/>
          <p:cNvSpPr/>
          <p:nvPr/>
        </p:nvSpPr>
        <p:spPr>
          <a:xfrm>
            <a:off x="774700" y="2972435"/>
            <a:ext cx="6322695" cy="49276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83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如何优化数据库读取数据效率是数据库优化的主要工作之一</a:t>
            </a:r>
          </a:p>
        </p:txBody>
      </p:sp>
      <p:sp>
        <p:nvSpPr>
          <p:cNvPr id="3" name="右大括号 2"/>
          <p:cNvSpPr/>
          <p:nvPr/>
        </p:nvSpPr>
        <p:spPr>
          <a:xfrm>
            <a:off x="7164705" y="2152015"/>
            <a:ext cx="239395" cy="1066800"/>
          </a:xfrm>
          <a:prstGeom prst="rightBrace">
            <a:avLst>
              <a:gd name="adj1" fmla="val 5375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矩形 5"/>
          <p:cNvSpPr/>
          <p:nvPr/>
        </p:nvSpPr>
        <p:spPr>
          <a:xfrm>
            <a:off x="7470775" y="2429510"/>
            <a:ext cx="4655820" cy="49276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83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索引采用键值对的数据结构，加快检索速度</a:t>
            </a:r>
          </a:p>
        </p:txBody>
      </p:sp>
      <p:pic>
        <p:nvPicPr>
          <p:cNvPr id="102" name="图片 101"/>
          <p:cNvPicPr/>
          <p:nvPr/>
        </p:nvPicPr>
        <p:blipFill>
          <a:blip r:embed="rId2"/>
          <a:stretch>
            <a:fillRect/>
          </a:stretch>
        </p:blipFill>
        <p:spPr>
          <a:xfrm>
            <a:off x="8461375" y="3886835"/>
            <a:ext cx="2982595" cy="2065655"/>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7.3  </a:t>
            </a:r>
            <a:r>
              <a:rPr lang="zh-CN" altLang="en-US" dirty="0"/>
              <a:t>索引</a:t>
            </a:r>
          </a:p>
        </p:txBody>
      </p:sp>
      <p:sp>
        <p:nvSpPr>
          <p:cNvPr id="5" name="内容占位符 4"/>
          <p:cNvSpPr>
            <a:spLocks noGrp="1"/>
          </p:cNvSpPr>
          <p:nvPr>
            <p:ph idx="1"/>
          </p:nvPr>
        </p:nvSpPr>
        <p:spPr>
          <a:xfrm>
            <a:off x="619125" y="1056640"/>
            <a:ext cx="10978515" cy="765175"/>
          </a:xfrm>
        </p:spPr>
        <p:txBody>
          <a:bodyPr>
            <a:noAutofit/>
          </a:bodyPr>
          <a:lstStyle/>
          <a:p>
            <a:pPr marL="0" indent="0">
              <a:lnSpc>
                <a:spcPct val="150000"/>
              </a:lnSpc>
              <a:buNone/>
            </a:pPr>
            <a:r>
              <a:rPr lang="zh-CN" altLang="en-US" dirty="0"/>
              <a:t>２</a:t>
            </a:r>
            <a:r>
              <a:rPr lang="en-US" altLang="zh-CN" dirty="0"/>
              <a:t>. </a:t>
            </a:r>
            <a:r>
              <a:rPr lang="zh-CN" altLang="en-US" dirty="0"/>
              <a:t>索引的类型</a:t>
            </a:r>
          </a:p>
        </p:txBody>
      </p:sp>
      <p:sp>
        <p:nvSpPr>
          <p:cNvPr id="8" name="内容占位符 7"/>
          <p:cNvSpPr>
            <a:spLocks noGrp="1"/>
          </p:cNvSpPr>
          <p:nvPr/>
        </p:nvSpPr>
        <p:spPr>
          <a:xfrm>
            <a:off x="774700" y="1750695"/>
            <a:ext cx="5084445" cy="765175"/>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50000"/>
              </a:lnSpc>
              <a:buNone/>
            </a:pPr>
            <a:r>
              <a:rPr lang="zh-CN" altLang="en-US" dirty="0"/>
              <a:t>可以从多种角度对索引进行分类：</a:t>
            </a:r>
          </a:p>
        </p:txBody>
      </p:sp>
      <p:grpSp>
        <p:nvGrpSpPr>
          <p:cNvPr id="12" name="Group 5"/>
          <p:cNvGrpSpPr/>
          <p:nvPr/>
        </p:nvGrpSpPr>
        <p:grpSpPr>
          <a:xfrm>
            <a:off x="6118830" y="3642475"/>
            <a:ext cx="1167290" cy="2410835"/>
            <a:chOff x="11662085" y="6398163"/>
            <a:chExt cx="2334579" cy="4821669"/>
          </a:xfrm>
          <a:solidFill>
            <a:srgbClr val="8BC248"/>
          </a:solidFill>
        </p:grpSpPr>
        <p:sp>
          <p:nvSpPr>
            <p:cNvPr id="39" name="Freeform 123"/>
            <p:cNvSpPr>
              <a:spLocks noChangeArrowheads="1"/>
            </p:cNvSpPr>
            <p:nvPr/>
          </p:nvSpPr>
          <p:spPr bwMode="auto">
            <a:xfrm>
              <a:off x="12238256" y="6398163"/>
              <a:ext cx="1187673" cy="3916586"/>
            </a:xfrm>
            <a:custGeom>
              <a:avLst/>
              <a:gdLst>
                <a:gd name="T0" fmla="*/ 0 w 1934"/>
                <a:gd name="T1" fmla="*/ 6364 h 6365"/>
                <a:gd name="T2" fmla="*/ 0 w 1934"/>
                <a:gd name="T3" fmla="*/ 0 h 6365"/>
                <a:gd name="T4" fmla="*/ 1933 w 1934"/>
                <a:gd name="T5" fmla="*/ 1529 h 6365"/>
                <a:gd name="T6" fmla="*/ 1933 w 1934"/>
                <a:gd name="T7" fmla="*/ 6364 h 6365"/>
                <a:gd name="T8" fmla="*/ 0 w 1934"/>
                <a:gd name="T9" fmla="*/ 6364 h 6365"/>
              </a:gdLst>
              <a:ahLst/>
              <a:cxnLst>
                <a:cxn ang="0">
                  <a:pos x="T0" y="T1"/>
                </a:cxn>
                <a:cxn ang="0">
                  <a:pos x="T2" y="T3"/>
                </a:cxn>
                <a:cxn ang="0">
                  <a:pos x="T4" y="T5"/>
                </a:cxn>
                <a:cxn ang="0">
                  <a:pos x="T6" y="T7"/>
                </a:cxn>
                <a:cxn ang="0">
                  <a:pos x="T8" y="T9"/>
                </a:cxn>
              </a:cxnLst>
              <a:rect l="0" t="0" r="r" b="b"/>
              <a:pathLst>
                <a:path w="1934" h="6365">
                  <a:moveTo>
                    <a:pt x="0" y="6364"/>
                  </a:moveTo>
                  <a:lnTo>
                    <a:pt x="0" y="0"/>
                  </a:lnTo>
                  <a:lnTo>
                    <a:pt x="1933" y="1529"/>
                  </a:lnTo>
                  <a:lnTo>
                    <a:pt x="1933" y="6364"/>
                  </a:lnTo>
                  <a:lnTo>
                    <a:pt x="0" y="6364"/>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0" name="Freeform 126"/>
            <p:cNvSpPr>
              <a:spLocks noChangeArrowheads="1"/>
            </p:cNvSpPr>
            <p:nvPr/>
          </p:nvSpPr>
          <p:spPr bwMode="auto">
            <a:xfrm>
              <a:off x="11662085" y="10214185"/>
              <a:ext cx="2334579" cy="1005647"/>
            </a:xfrm>
            <a:custGeom>
              <a:avLst/>
              <a:gdLst>
                <a:gd name="T0" fmla="*/ 1895 w 3798"/>
                <a:gd name="T1" fmla="*/ 1641 h 1642"/>
                <a:gd name="T2" fmla="*/ 3797 w 3798"/>
                <a:gd name="T3" fmla="*/ 0 h 1642"/>
                <a:gd name="T4" fmla="*/ 1895 w 3798"/>
                <a:gd name="T5" fmla="*/ 0 h 1642"/>
                <a:gd name="T6" fmla="*/ 0 w 3798"/>
                <a:gd name="T7" fmla="*/ 0 h 1642"/>
                <a:gd name="T8" fmla="*/ 1895 w 3798"/>
                <a:gd name="T9" fmla="*/ 1641 h 1642"/>
              </a:gdLst>
              <a:ahLst/>
              <a:cxnLst>
                <a:cxn ang="0">
                  <a:pos x="T0" y="T1"/>
                </a:cxn>
                <a:cxn ang="0">
                  <a:pos x="T2" y="T3"/>
                </a:cxn>
                <a:cxn ang="0">
                  <a:pos x="T4" y="T5"/>
                </a:cxn>
                <a:cxn ang="0">
                  <a:pos x="T6" y="T7"/>
                </a:cxn>
                <a:cxn ang="0">
                  <a:pos x="T8" y="T9"/>
                </a:cxn>
              </a:cxnLst>
              <a:rect l="0" t="0" r="r" b="b"/>
              <a:pathLst>
                <a:path w="3798" h="1642">
                  <a:moveTo>
                    <a:pt x="1895" y="1641"/>
                  </a:moveTo>
                  <a:lnTo>
                    <a:pt x="3797" y="0"/>
                  </a:lnTo>
                  <a:lnTo>
                    <a:pt x="1895" y="0"/>
                  </a:lnTo>
                  <a:lnTo>
                    <a:pt x="0" y="0"/>
                  </a:lnTo>
                  <a:lnTo>
                    <a:pt x="1895" y="1641"/>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41" name="Group 3"/>
          <p:cNvGrpSpPr/>
          <p:nvPr/>
        </p:nvGrpSpPr>
        <p:grpSpPr>
          <a:xfrm>
            <a:off x="6712667" y="2204672"/>
            <a:ext cx="1170008" cy="3098479"/>
            <a:chOff x="12849758" y="3522557"/>
            <a:chExt cx="2340015" cy="6196958"/>
          </a:xfrm>
          <a:solidFill>
            <a:srgbClr val="54BE71"/>
          </a:solidFill>
        </p:grpSpPr>
        <p:sp>
          <p:nvSpPr>
            <p:cNvPr id="42" name="Freeform 119"/>
            <p:cNvSpPr>
              <a:spLocks noChangeArrowheads="1"/>
            </p:cNvSpPr>
            <p:nvPr/>
          </p:nvSpPr>
          <p:spPr bwMode="auto">
            <a:xfrm>
              <a:off x="13428647" y="4427639"/>
              <a:ext cx="1182237" cy="5291876"/>
            </a:xfrm>
            <a:custGeom>
              <a:avLst/>
              <a:gdLst>
                <a:gd name="T0" fmla="*/ 0 w 1927"/>
                <a:gd name="T1" fmla="*/ 0 h 8596"/>
                <a:gd name="T2" fmla="*/ 0 w 1927"/>
                <a:gd name="T3" fmla="*/ 8595 h 8596"/>
                <a:gd name="T4" fmla="*/ 1926 w 1927"/>
                <a:gd name="T5" fmla="*/ 7072 h 8596"/>
                <a:gd name="T6" fmla="*/ 1926 w 1927"/>
                <a:gd name="T7" fmla="*/ 0 h 8596"/>
                <a:gd name="T8" fmla="*/ 0 w 1927"/>
                <a:gd name="T9" fmla="*/ 0 h 8596"/>
              </a:gdLst>
              <a:ahLst/>
              <a:cxnLst>
                <a:cxn ang="0">
                  <a:pos x="T0" y="T1"/>
                </a:cxn>
                <a:cxn ang="0">
                  <a:pos x="T2" y="T3"/>
                </a:cxn>
                <a:cxn ang="0">
                  <a:pos x="T4" y="T5"/>
                </a:cxn>
                <a:cxn ang="0">
                  <a:pos x="T6" y="T7"/>
                </a:cxn>
                <a:cxn ang="0">
                  <a:pos x="T8" y="T9"/>
                </a:cxn>
              </a:cxnLst>
              <a:rect l="0" t="0" r="r" b="b"/>
              <a:pathLst>
                <a:path w="1927" h="8596">
                  <a:moveTo>
                    <a:pt x="0" y="0"/>
                  </a:moveTo>
                  <a:lnTo>
                    <a:pt x="0" y="8595"/>
                  </a:lnTo>
                  <a:lnTo>
                    <a:pt x="1926" y="7072"/>
                  </a:lnTo>
                  <a:lnTo>
                    <a:pt x="1926" y="0"/>
                  </a:lnTo>
                  <a:lnTo>
                    <a:pt x="0" y="0"/>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3" name="Freeform 121"/>
            <p:cNvSpPr>
              <a:spLocks noChangeArrowheads="1"/>
            </p:cNvSpPr>
            <p:nvPr/>
          </p:nvSpPr>
          <p:spPr bwMode="auto">
            <a:xfrm>
              <a:off x="12849758" y="3522557"/>
              <a:ext cx="2340015" cy="1005647"/>
            </a:xfrm>
            <a:custGeom>
              <a:avLst/>
              <a:gdLst>
                <a:gd name="T0" fmla="*/ 1901 w 3804"/>
                <a:gd name="T1" fmla="*/ 0 h 1641"/>
                <a:gd name="T2" fmla="*/ 3803 w 3804"/>
                <a:gd name="T3" fmla="*/ 1640 h 1641"/>
                <a:gd name="T4" fmla="*/ 1901 w 3804"/>
                <a:gd name="T5" fmla="*/ 1640 h 1641"/>
                <a:gd name="T6" fmla="*/ 0 w 3804"/>
                <a:gd name="T7" fmla="*/ 1640 h 1641"/>
                <a:gd name="T8" fmla="*/ 1901 w 3804"/>
                <a:gd name="T9" fmla="*/ 0 h 1641"/>
              </a:gdLst>
              <a:ahLst/>
              <a:cxnLst>
                <a:cxn ang="0">
                  <a:pos x="T0" y="T1"/>
                </a:cxn>
                <a:cxn ang="0">
                  <a:pos x="T2" y="T3"/>
                </a:cxn>
                <a:cxn ang="0">
                  <a:pos x="T4" y="T5"/>
                </a:cxn>
                <a:cxn ang="0">
                  <a:pos x="T6" y="T7"/>
                </a:cxn>
                <a:cxn ang="0">
                  <a:pos x="T8" y="T9"/>
                </a:cxn>
              </a:cxnLst>
              <a:rect l="0" t="0" r="r" b="b"/>
              <a:pathLst>
                <a:path w="3804" h="1641">
                  <a:moveTo>
                    <a:pt x="1901" y="0"/>
                  </a:moveTo>
                  <a:lnTo>
                    <a:pt x="3803" y="1640"/>
                  </a:lnTo>
                  <a:lnTo>
                    <a:pt x="1901" y="1640"/>
                  </a:lnTo>
                  <a:lnTo>
                    <a:pt x="0" y="1640"/>
                  </a:lnTo>
                  <a:lnTo>
                    <a:pt x="1901" y="0"/>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44" name="Group 4"/>
          <p:cNvGrpSpPr/>
          <p:nvPr/>
        </p:nvGrpSpPr>
        <p:grpSpPr>
          <a:xfrm>
            <a:off x="5523635" y="2521315"/>
            <a:ext cx="1168649" cy="2482861"/>
            <a:chOff x="10471694" y="4155843"/>
            <a:chExt cx="2337297" cy="4965721"/>
          </a:xfrm>
          <a:solidFill>
            <a:srgbClr val="2686A7"/>
          </a:solidFill>
        </p:grpSpPr>
        <p:sp>
          <p:nvSpPr>
            <p:cNvPr id="45" name="Freeform 127"/>
            <p:cNvSpPr>
              <a:spLocks noChangeArrowheads="1"/>
            </p:cNvSpPr>
            <p:nvPr/>
          </p:nvSpPr>
          <p:spPr bwMode="auto">
            <a:xfrm>
              <a:off x="11050583" y="5058207"/>
              <a:ext cx="1182237" cy="4063357"/>
            </a:xfrm>
            <a:custGeom>
              <a:avLst/>
              <a:gdLst>
                <a:gd name="T0" fmla="*/ 1926 w 1927"/>
                <a:gd name="T1" fmla="*/ 0 h 6601"/>
                <a:gd name="T2" fmla="*/ 1926 w 1927"/>
                <a:gd name="T3" fmla="*/ 6600 h 6601"/>
                <a:gd name="T4" fmla="*/ 0 w 1927"/>
                <a:gd name="T5" fmla="*/ 5077 h 6601"/>
                <a:gd name="T6" fmla="*/ 0 w 1927"/>
                <a:gd name="T7" fmla="*/ 0 h 6601"/>
                <a:gd name="T8" fmla="*/ 1926 w 1927"/>
                <a:gd name="T9" fmla="*/ 0 h 6601"/>
              </a:gdLst>
              <a:ahLst/>
              <a:cxnLst>
                <a:cxn ang="0">
                  <a:pos x="T0" y="T1"/>
                </a:cxn>
                <a:cxn ang="0">
                  <a:pos x="T2" y="T3"/>
                </a:cxn>
                <a:cxn ang="0">
                  <a:pos x="T4" y="T5"/>
                </a:cxn>
                <a:cxn ang="0">
                  <a:pos x="T6" y="T7"/>
                </a:cxn>
                <a:cxn ang="0">
                  <a:pos x="T8" y="T9"/>
                </a:cxn>
              </a:cxnLst>
              <a:rect l="0" t="0" r="r" b="b"/>
              <a:pathLst>
                <a:path w="1927" h="6601">
                  <a:moveTo>
                    <a:pt x="1926" y="0"/>
                  </a:moveTo>
                  <a:lnTo>
                    <a:pt x="1926" y="6600"/>
                  </a:lnTo>
                  <a:lnTo>
                    <a:pt x="0" y="5077"/>
                  </a:lnTo>
                  <a:lnTo>
                    <a:pt x="0" y="0"/>
                  </a:lnTo>
                  <a:lnTo>
                    <a:pt x="1926" y="0"/>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6" name="Freeform 129"/>
            <p:cNvSpPr>
              <a:spLocks noChangeArrowheads="1"/>
            </p:cNvSpPr>
            <p:nvPr/>
          </p:nvSpPr>
          <p:spPr bwMode="auto">
            <a:xfrm>
              <a:off x="10471694" y="4155843"/>
              <a:ext cx="2337297" cy="1005647"/>
            </a:xfrm>
            <a:custGeom>
              <a:avLst/>
              <a:gdLst>
                <a:gd name="T0" fmla="*/ 1901 w 3803"/>
                <a:gd name="T1" fmla="*/ 0 h 1642"/>
                <a:gd name="T2" fmla="*/ 0 w 3803"/>
                <a:gd name="T3" fmla="*/ 1641 h 1642"/>
                <a:gd name="T4" fmla="*/ 1901 w 3803"/>
                <a:gd name="T5" fmla="*/ 1641 h 1642"/>
                <a:gd name="T6" fmla="*/ 3802 w 3803"/>
                <a:gd name="T7" fmla="*/ 1641 h 1642"/>
                <a:gd name="T8" fmla="*/ 1901 w 3803"/>
                <a:gd name="T9" fmla="*/ 0 h 1642"/>
              </a:gdLst>
              <a:ahLst/>
              <a:cxnLst>
                <a:cxn ang="0">
                  <a:pos x="T0" y="T1"/>
                </a:cxn>
                <a:cxn ang="0">
                  <a:pos x="T2" y="T3"/>
                </a:cxn>
                <a:cxn ang="0">
                  <a:pos x="T4" y="T5"/>
                </a:cxn>
                <a:cxn ang="0">
                  <a:pos x="T6" y="T7"/>
                </a:cxn>
                <a:cxn ang="0">
                  <a:pos x="T8" y="T9"/>
                </a:cxn>
              </a:cxnLst>
              <a:rect l="0" t="0" r="r" b="b"/>
              <a:pathLst>
                <a:path w="3803" h="1642">
                  <a:moveTo>
                    <a:pt x="1901" y="0"/>
                  </a:moveTo>
                  <a:lnTo>
                    <a:pt x="0" y="1641"/>
                  </a:lnTo>
                  <a:lnTo>
                    <a:pt x="1901" y="1641"/>
                  </a:lnTo>
                  <a:lnTo>
                    <a:pt x="3802" y="1641"/>
                  </a:lnTo>
                  <a:lnTo>
                    <a:pt x="1901" y="0"/>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47" name="Group 6"/>
          <p:cNvGrpSpPr/>
          <p:nvPr/>
        </p:nvGrpSpPr>
        <p:grpSpPr>
          <a:xfrm>
            <a:off x="4929798" y="3715860"/>
            <a:ext cx="1170008" cy="2708452"/>
            <a:chOff x="9284021" y="6544933"/>
            <a:chExt cx="2340015" cy="5416903"/>
          </a:xfrm>
        </p:grpSpPr>
        <p:sp>
          <p:nvSpPr>
            <p:cNvPr id="48" name="Freeform 130"/>
            <p:cNvSpPr>
              <a:spLocks noChangeArrowheads="1"/>
            </p:cNvSpPr>
            <p:nvPr/>
          </p:nvSpPr>
          <p:spPr bwMode="auto">
            <a:xfrm>
              <a:off x="9862910" y="6544933"/>
              <a:ext cx="1184955" cy="4514539"/>
            </a:xfrm>
            <a:custGeom>
              <a:avLst/>
              <a:gdLst>
                <a:gd name="T0" fmla="*/ 1932 w 1933"/>
                <a:gd name="T1" fmla="*/ 7333 h 7334"/>
                <a:gd name="T2" fmla="*/ 1932 w 1933"/>
                <a:gd name="T3" fmla="*/ 0 h 7334"/>
                <a:gd name="T4" fmla="*/ 0 w 1933"/>
                <a:gd name="T5" fmla="*/ 1529 h 7334"/>
                <a:gd name="T6" fmla="*/ 0 w 1933"/>
                <a:gd name="T7" fmla="*/ 7333 h 7334"/>
                <a:gd name="T8" fmla="*/ 1932 w 1933"/>
                <a:gd name="T9" fmla="*/ 7333 h 7334"/>
              </a:gdLst>
              <a:ahLst/>
              <a:cxnLst>
                <a:cxn ang="0">
                  <a:pos x="T0" y="T1"/>
                </a:cxn>
                <a:cxn ang="0">
                  <a:pos x="T2" y="T3"/>
                </a:cxn>
                <a:cxn ang="0">
                  <a:pos x="T4" y="T5"/>
                </a:cxn>
                <a:cxn ang="0">
                  <a:pos x="T6" y="T7"/>
                </a:cxn>
                <a:cxn ang="0">
                  <a:pos x="T8" y="T9"/>
                </a:cxn>
              </a:cxnLst>
              <a:rect l="0" t="0" r="r" b="b"/>
              <a:pathLst>
                <a:path w="1933" h="7334">
                  <a:moveTo>
                    <a:pt x="1932" y="7333"/>
                  </a:moveTo>
                  <a:lnTo>
                    <a:pt x="1932" y="0"/>
                  </a:lnTo>
                  <a:lnTo>
                    <a:pt x="0" y="1529"/>
                  </a:lnTo>
                  <a:lnTo>
                    <a:pt x="0" y="7333"/>
                  </a:lnTo>
                  <a:lnTo>
                    <a:pt x="1932" y="7333"/>
                  </a:lnTo>
                </a:path>
              </a:pathLst>
            </a:custGeom>
            <a:solidFill>
              <a:srgbClr val="EF9527"/>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9" name="Freeform 132"/>
            <p:cNvSpPr>
              <a:spLocks noChangeArrowheads="1"/>
            </p:cNvSpPr>
            <p:nvPr/>
          </p:nvSpPr>
          <p:spPr bwMode="auto">
            <a:xfrm>
              <a:off x="9284021" y="10956189"/>
              <a:ext cx="2340015" cy="1005647"/>
            </a:xfrm>
            <a:custGeom>
              <a:avLst/>
              <a:gdLst>
                <a:gd name="T0" fmla="*/ 1902 w 3804"/>
                <a:gd name="T1" fmla="*/ 1640 h 1641"/>
                <a:gd name="T2" fmla="*/ 0 w 3804"/>
                <a:gd name="T3" fmla="*/ 0 h 1641"/>
                <a:gd name="T4" fmla="*/ 1902 w 3804"/>
                <a:gd name="T5" fmla="*/ 0 h 1641"/>
                <a:gd name="T6" fmla="*/ 3803 w 3804"/>
                <a:gd name="T7" fmla="*/ 0 h 1641"/>
                <a:gd name="T8" fmla="*/ 1902 w 3804"/>
                <a:gd name="T9" fmla="*/ 1640 h 1641"/>
              </a:gdLst>
              <a:ahLst/>
              <a:cxnLst>
                <a:cxn ang="0">
                  <a:pos x="T0" y="T1"/>
                </a:cxn>
                <a:cxn ang="0">
                  <a:pos x="T2" y="T3"/>
                </a:cxn>
                <a:cxn ang="0">
                  <a:pos x="T4" y="T5"/>
                </a:cxn>
                <a:cxn ang="0">
                  <a:pos x="T6" y="T7"/>
                </a:cxn>
                <a:cxn ang="0">
                  <a:pos x="T8" y="T9"/>
                </a:cxn>
              </a:cxnLst>
              <a:rect l="0" t="0" r="r" b="b"/>
              <a:pathLst>
                <a:path w="3804" h="1641">
                  <a:moveTo>
                    <a:pt x="1902" y="1640"/>
                  </a:moveTo>
                  <a:lnTo>
                    <a:pt x="0" y="0"/>
                  </a:lnTo>
                  <a:lnTo>
                    <a:pt x="1902" y="0"/>
                  </a:lnTo>
                  <a:lnTo>
                    <a:pt x="3803" y="0"/>
                  </a:lnTo>
                  <a:lnTo>
                    <a:pt x="1902" y="1640"/>
                  </a:lnTo>
                </a:path>
              </a:pathLst>
            </a:custGeom>
            <a:solidFill>
              <a:srgbClr val="EF9527"/>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50" name="TextBox 49"/>
          <p:cNvSpPr txBox="1"/>
          <p:nvPr/>
        </p:nvSpPr>
        <p:spPr>
          <a:xfrm>
            <a:off x="5819185" y="2961703"/>
            <a:ext cx="611028" cy="507813"/>
          </a:xfrm>
          <a:prstGeom prst="rect">
            <a:avLst/>
          </a:prstGeom>
          <a:noFill/>
        </p:spPr>
        <p:txBody>
          <a:bodyPr wrap="none" lIns="91422" tIns="45711" rIns="91422" bIns="45711" rtlCol="0">
            <a:spAutoFit/>
          </a:bodyPr>
          <a:lstStyle/>
          <a:p>
            <a:pPr defTabSz="914400" fontAlgn="auto">
              <a:spcBef>
                <a:spcPts val="0"/>
              </a:spcBef>
              <a:spcAft>
                <a:spcPts val="0"/>
              </a:spcAft>
            </a:pPr>
            <a:r>
              <a:rPr lang="id-ID" sz="2700" b="1" dirty="0">
                <a:solidFill>
                  <a:prstClr val="white"/>
                </a:solidFill>
                <a:latin typeface="微软雅黑" panose="020B0503020204020204" pitchFamily="34" charset="-122"/>
                <a:ea typeface="微软雅黑" panose="020B0503020204020204" pitchFamily="34" charset="-122"/>
                <a:cs typeface="+mn-ea"/>
                <a:sym typeface="+mn-lt"/>
              </a:rPr>
              <a:t>01</a:t>
            </a:r>
          </a:p>
        </p:txBody>
      </p:sp>
      <p:sp>
        <p:nvSpPr>
          <p:cNvPr id="51" name="TextBox 50"/>
          <p:cNvSpPr txBox="1"/>
          <p:nvPr/>
        </p:nvSpPr>
        <p:spPr>
          <a:xfrm>
            <a:off x="7006962" y="2694589"/>
            <a:ext cx="611028" cy="507813"/>
          </a:xfrm>
          <a:prstGeom prst="rect">
            <a:avLst/>
          </a:prstGeom>
          <a:noFill/>
        </p:spPr>
        <p:txBody>
          <a:bodyPr wrap="none" lIns="91422" tIns="45711" rIns="91422" bIns="45711" rtlCol="0">
            <a:spAutoFit/>
          </a:bodyPr>
          <a:lstStyle/>
          <a:p>
            <a:pPr defTabSz="914400" fontAlgn="auto">
              <a:spcBef>
                <a:spcPts val="0"/>
              </a:spcBef>
              <a:spcAft>
                <a:spcPts val="0"/>
              </a:spcAft>
            </a:pPr>
            <a:r>
              <a:rPr lang="id-ID" sz="2700" b="1" dirty="0">
                <a:solidFill>
                  <a:prstClr val="white"/>
                </a:solidFill>
                <a:latin typeface="微软雅黑" panose="020B0503020204020204" pitchFamily="34" charset="-122"/>
                <a:ea typeface="微软雅黑" panose="020B0503020204020204" pitchFamily="34" charset="-122"/>
                <a:cs typeface="+mn-ea"/>
                <a:sym typeface="+mn-lt"/>
              </a:rPr>
              <a:t>02</a:t>
            </a:r>
          </a:p>
        </p:txBody>
      </p:sp>
      <p:sp>
        <p:nvSpPr>
          <p:cNvPr id="52" name="TextBox 51"/>
          <p:cNvSpPr txBox="1"/>
          <p:nvPr/>
        </p:nvSpPr>
        <p:spPr>
          <a:xfrm>
            <a:off x="5219243" y="5472770"/>
            <a:ext cx="611028" cy="507813"/>
          </a:xfrm>
          <a:prstGeom prst="rect">
            <a:avLst/>
          </a:prstGeom>
          <a:noFill/>
        </p:spPr>
        <p:txBody>
          <a:bodyPr wrap="none" lIns="91422" tIns="45711" rIns="91422" bIns="45711" rtlCol="0">
            <a:spAutoFit/>
          </a:bodyPr>
          <a:lstStyle/>
          <a:p>
            <a:pPr defTabSz="914400" fontAlgn="auto">
              <a:spcBef>
                <a:spcPts val="0"/>
              </a:spcBef>
              <a:spcAft>
                <a:spcPts val="0"/>
              </a:spcAft>
            </a:pPr>
            <a:r>
              <a:rPr lang="id-ID" sz="2700" b="1" dirty="0">
                <a:solidFill>
                  <a:prstClr val="white"/>
                </a:solidFill>
                <a:latin typeface="微软雅黑" panose="020B0503020204020204" pitchFamily="34" charset="-122"/>
                <a:ea typeface="微软雅黑" panose="020B0503020204020204" pitchFamily="34" charset="-122"/>
                <a:cs typeface="+mn-ea"/>
                <a:sym typeface="+mn-lt"/>
              </a:rPr>
              <a:t>03</a:t>
            </a:r>
          </a:p>
        </p:txBody>
      </p:sp>
      <p:sp>
        <p:nvSpPr>
          <p:cNvPr id="53" name="TextBox 52"/>
          <p:cNvSpPr txBox="1"/>
          <p:nvPr/>
        </p:nvSpPr>
        <p:spPr>
          <a:xfrm>
            <a:off x="6399149" y="5314291"/>
            <a:ext cx="611028" cy="507813"/>
          </a:xfrm>
          <a:prstGeom prst="rect">
            <a:avLst/>
          </a:prstGeom>
          <a:noFill/>
        </p:spPr>
        <p:txBody>
          <a:bodyPr wrap="none" lIns="91422" tIns="45711" rIns="91422" bIns="45711" rtlCol="0">
            <a:spAutoFit/>
          </a:bodyPr>
          <a:lstStyle/>
          <a:p>
            <a:pPr defTabSz="914400" fontAlgn="auto">
              <a:spcBef>
                <a:spcPts val="0"/>
              </a:spcBef>
              <a:spcAft>
                <a:spcPts val="0"/>
              </a:spcAft>
            </a:pPr>
            <a:r>
              <a:rPr lang="id-ID" sz="2700" b="1" dirty="0">
                <a:solidFill>
                  <a:prstClr val="white"/>
                </a:solidFill>
                <a:latin typeface="微软雅黑" panose="020B0503020204020204" pitchFamily="34" charset="-122"/>
                <a:ea typeface="微软雅黑" panose="020B0503020204020204" pitchFamily="34" charset="-122"/>
                <a:cs typeface="+mn-ea"/>
                <a:sym typeface="+mn-lt"/>
              </a:rPr>
              <a:t>04</a:t>
            </a:r>
          </a:p>
        </p:txBody>
      </p:sp>
      <p:sp>
        <p:nvSpPr>
          <p:cNvPr id="54" name="TextBox 53"/>
          <p:cNvSpPr txBox="1"/>
          <p:nvPr/>
        </p:nvSpPr>
        <p:spPr>
          <a:xfrm>
            <a:off x="7449242" y="5352671"/>
            <a:ext cx="3636010" cy="335915"/>
          </a:xfrm>
          <a:prstGeom prst="rect">
            <a:avLst/>
          </a:prstGeom>
          <a:noFill/>
        </p:spPr>
        <p:txBody>
          <a:bodyPr wrap="none" lIns="91422" tIns="45711" rIns="91422" bIns="45711" rtlCol="0">
            <a:spAutoFit/>
          </a:bodyPr>
          <a:lstStyle/>
          <a:p>
            <a:pPr algn="l" defTabSz="914400" fontAlgn="auto">
              <a:spcBef>
                <a:spcPts val="0"/>
              </a:spcBef>
              <a:spcAft>
                <a:spcPts val="0"/>
              </a:spcAft>
            </a:pPr>
            <a:r>
              <a:rPr lang="en-US" sz="1600" b="1">
                <a:solidFill>
                  <a:srgbClr val="445469"/>
                </a:solidFill>
                <a:latin typeface="微软雅黑" panose="020B0503020204020204" pitchFamily="34" charset="-122"/>
                <a:ea typeface="微软雅黑" panose="020B0503020204020204" pitchFamily="34" charset="-122"/>
                <a:cs typeface="+mn-ea"/>
                <a:sym typeface="+mn-lt"/>
              </a:rPr>
              <a:t>根据索引与数据物理存储关系进行分类</a:t>
            </a:r>
          </a:p>
        </p:txBody>
      </p:sp>
      <p:sp>
        <p:nvSpPr>
          <p:cNvPr id="55" name="TextBox 54"/>
          <p:cNvSpPr txBox="1"/>
          <p:nvPr/>
        </p:nvSpPr>
        <p:spPr>
          <a:xfrm>
            <a:off x="7565182" y="5751898"/>
            <a:ext cx="2348726" cy="311785"/>
          </a:xfrm>
          <a:prstGeom prst="rect">
            <a:avLst/>
          </a:prstGeom>
          <a:noFill/>
        </p:spPr>
        <p:txBody>
          <a:bodyPr wrap="square" lIns="109710" tIns="54855" rIns="109710" bIns="54855" rtlCol="0">
            <a:spAutoFit/>
          </a:bodyPr>
          <a:lstStyle/>
          <a:p>
            <a:pPr defTabSz="914400" fontAlgn="auto">
              <a:lnSpc>
                <a:spcPct val="110000"/>
              </a:lnSpc>
              <a:spcBef>
                <a:spcPts val="0"/>
              </a:spcBef>
              <a:spcAft>
                <a:spcPts val="0"/>
              </a:spcAft>
            </a:pPr>
            <a:r>
              <a:rPr lang="en-US" sz="1200">
                <a:solidFill>
                  <a:srgbClr val="445469"/>
                </a:solidFill>
                <a:latin typeface="微软雅黑" panose="020B0503020204020204" pitchFamily="34" charset="-122"/>
                <a:ea typeface="微软雅黑" panose="020B0503020204020204" pitchFamily="34" charset="-122"/>
                <a:cs typeface="+mn-ea"/>
                <a:sym typeface="+mn-lt"/>
              </a:rPr>
              <a:t>聚集型索引</a:t>
            </a:r>
            <a:r>
              <a:rPr lang="zh-CN" altLang="en-US" sz="1200">
                <a:solidFill>
                  <a:srgbClr val="445469"/>
                </a:solidFill>
                <a:latin typeface="微软雅黑" panose="020B0503020204020204" pitchFamily="34" charset="-122"/>
                <a:ea typeface="微软雅黑" panose="020B0503020204020204" pitchFamily="34" charset="-122"/>
                <a:cs typeface="+mn-ea"/>
                <a:sym typeface="+mn-lt"/>
              </a:rPr>
              <a:t>、</a:t>
            </a:r>
            <a:r>
              <a:rPr lang="en-US" sz="1200">
                <a:solidFill>
                  <a:srgbClr val="445469"/>
                </a:solidFill>
                <a:latin typeface="微软雅黑" panose="020B0503020204020204" pitchFamily="34" charset="-122"/>
                <a:ea typeface="微软雅黑" panose="020B0503020204020204" pitchFamily="34" charset="-122"/>
                <a:cs typeface="+mn-ea"/>
                <a:sym typeface="+mn-lt"/>
              </a:rPr>
              <a:t>非聚集型索引</a:t>
            </a:r>
          </a:p>
        </p:txBody>
      </p:sp>
      <p:sp>
        <p:nvSpPr>
          <p:cNvPr id="56" name="Oval 147"/>
          <p:cNvSpPr>
            <a:spLocks noChangeAspect="1"/>
          </p:cNvSpPr>
          <p:nvPr/>
        </p:nvSpPr>
        <p:spPr bwMode="auto">
          <a:xfrm>
            <a:off x="7316433" y="5460890"/>
            <a:ext cx="156813" cy="156813"/>
          </a:xfrm>
          <a:prstGeom prst="ellipse">
            <a:avLst/>
          </a:prstGeom>
          <a:solidFill>
            <a:srgbClr val="8BC248"/>
          </a:solidFill>
          <a:ln w="635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7" name="TextBox 56"/>
          <p:cNvSpPr txBox="1"/>
          <p:nvPr/>
        </p:nvSpPr>
        <p:spPr>
          <a:xfrm>
            <a:off x="8047808" y="2516982"/>
            <a:ext cx="2620010" cy="335915"/>
          </a:xfrm>
          <a:prstGeom prst="rect">
            <a:avLst/>
          </a:prstGeom>
          <a:noFill/>
        </p:spPr>
        <p:txBody>
          <a:bodyPr wrap="none" lIns="91422" tIns="45711" rIns="91422" bIns="45711" rtlCol="0">
            <a:spAutoFit/>
          </a:bodyPr>
          <a:lstStyle/>
          <a:p>
            <a:pPr algn="l" defTabSz="914400" fontAlgn="auto">
              <a:spcBef>
                <a:spcPts val="0"/>
              </a:spcBef>
              <a:spcAft>
                <a:spcPts val="0"/>
              </a:spcAft>
            </a:pPr>
            <a:r>
              <a:rPr lang="en-US" sz="1600" b="1">
                <a:solidFill>
                  <a:srgbClr val="445469"/>
                </a:solidFill>
                <a:latin typeface="微软雅黑" panose="020B0503020204020204" pitchFamily="34" charset="-122"/>
                <a:ea typeface="微软雅黑" panose="020B0503020204020204" pitchFamily="34" charset="-122"/>
                <a:cs typeface="+mn-ea"/>
                <a:sym typeface="+mn-lt"/>
              </a:rPr>
              <a:t>根据索引涉及列数进行分类</a:t>
            </a:r>
          </a:p>
        </p:txBody>
      </p:sp>
      <p:sp>
        <p:nvSpPr>
          <p:cNvPr id="58" name="TextBox 57"/>
          <p:cNvSpPr txBox="1"/>
          <p:nvPr/>
        </p:nvSpPr>
        <p:spPr>
          <a:xfrm>
            <a:off x="7921178" y="2890809"/>
            <a:ext cx="2348726" cy="311785"/>
          </a:xfrm>
          <a:prstGeom prst="rect">
            <a:avLst/>
          </a:prstGeom>
          <a:noFill/>
        </p:spPr>
        <p:txBody>
          <a:bodyPr wrap="square" lIns="109710" tIns="54855" rIns="109710" bIns="54855" rtlCol="0">
            <a:spAutoFit/>
          </a:bodyPr>
          <a:lstStyle/>
          <a:p>
            <a:pPr defTabSz="914400" fontAlgn="auto">
              <a:lnSpc>
                <a:spcPct val="110000"/>
              </a:lnSpc>
              <a:spcBef>
                <a:spcPts val="0"/>
              </a:spcBef>
              <a:spcAft>
                <a:spcPts val="0"/>
              </a:spcAft>
            </a:pPr>
            <a:r>
              <a:rPr lang="en-US" sz="1200">
                <a:solidFill>
                  <a:srgbClr val="445469"/>
                </a:solidFill>
                <a:latin typeface="微软雅黑" panose="020B0503020204020204" pitchFamily="34" charset="-122"/>
                <a:ea typeface="微软雅黑" panose="020B0503020204020204" pitchFamily="34" charset="-122"/>
                <a:cs typeface="+mn-ea"/>
                <a:sym typeface="+mn-lt"/>
              </a:rPr>
              <a:t>单列索引</a:t>
            </a:r>
            <a:r>
              <a:rPr lang="zh-CN" altLang="en-US" sz="1200">
                <a:solidFill>
                  <a:srgbClr val="445469"/>
                </a:solidFill>
                <a:latin typeface="微软雅黑" panose="020B0503020204020204" pitchFamily="34" charset="-122"/>
                <a:ea typeface="微软雅黑" panose="020B0503020204020204" pitchFamily="34" charset="-122"/>
                <a:cs typeface="+mn-ea"/>
                <a:sym typeface="+mn-lt"/>
              </a:rPr>
              <a:t>、</a:t>
            </a:r>
            <a:r>
              <a:rPr lang="en-US" sz="1200">
                <a:solidFill>
                  <a:srgbClr val="445469"/>
                </a:solidFill>
                <a:latin typeface="微软雅黑" panose="020B0503020204020204" pitchFamily="34" charset="-122"/>
                <a:ea typeface="微软雅黑" panose="020B0503020204020204" pitchFamily="34" charset="-122"/>
                <a:cs typeface="+mn-ea"/>
                <a:sym typeface="+mn-lt"/>
              </a:rPr>
              <a:t>复合索引</a:t>
            </a:r>
          </a:p>
        </p:txBody>
      </p:sp>
      <p:sp>
        <p:nvSpPr>
          <p:cNvPr id="59" name="Oval 153"/>
          <p:cNvSpPr>
            <a:spLocks noChangeAspect="1"/>
          </p:cNvSpPr>
          <p:nvPr/>
        </p:nvSpPr>
        <p:spPr bwMode="auto">
          <a:xfrm>
            <a:off x="7914999" y="2625201"/>
            <a:ext cx="156813" cy="156813"/>
          </a:xfrm>
          <a:prstGeom prst="ellipse">
            <a:avLst/>
          </a:prstGeom>
          <a:solidFill>
            <a:srgbClr val="54BE71"/>
          </a:solidFill>
          <a:ln w="635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0" name="TextBox 59"/>
          <p:cNvSpPr txBox="1"/>
          <p:nvPr/>
        </p:nvSpPr>
        <p:spPr>
          <a:xfrm>
            <a:off x="3115262" y="2803888"/>
            <a:ext cx="2213610" cy="335915"/>
          </a:xfrm>
          <a:prstGeom prst="rect">
            <a:avLst/>
          </a:prstGeom>
          <a:noFill/>
        </p:spPr>
        <p:txBody>
          <a:bodyPr wrap="none" lIns="91422" tIns="45711" rIns="91422" bIns="45711" rtlCol="0">
            <a:spAutoFit/>
          </a:bodyPr>
          <a:lstStyle/>
          <a:p>
            <a:pPr algn="r" defTabSz="914400" fontAlgn="auto">
              <a:spcBef>
                <a:spcPts val="0"/>
              </a:spcBef>
              <a:spcAft>
                <a:spcPts val="0"/>
              </a:spcAft>
            </a:pPr>
            <a:r>
              <a:rPr lang="en-US" sz="1600" b="1">
                <a:solidFill>
                  <a:srgbClr val="445469"/>
                </a:solidFill>
                <a:latin typeface="微软雅黑" panose="020B0503020204020204" pitchFamily="34" charset="-122"/>
                <a:ea typeface="微软雅黑" panose="020B0503020204020204" pitchFamily="34" charset="-122"/>
                <a:cs typeface="+mn-ea"/>
                <a:sym typeface="+mn-lt"/>
              </a:rPr>
              <a:t>根据索引特征进行分类</a:t>
            </a:r>
          </a:p>
        </p:txBody>
      </p:sp>
      <p:sp>
        <p:nvSpPr>
          <p:cNvPr id="61" name="TextBox 60"/>
          <p:cNvSpPr txBox="1"/>
          <p:nvPr/>
        </p:nvSpPr>
        <p:spPr>
          <a:xfrm>
            <a:off x="2957763" y="3353610"/>
            <a:ext cx="2348726" cy="662940"/>
          </a:xfrm>
          <a:prstGeom prst="rect">
            <a:avLst/>
          </a:prstGeom>
          <a:noFill/>
        </p:spPr>
        <p:txBody>
          <a:bodyPr wrap="square" lIns="109710" tIns="54855" rIns="109710" bIns="54855" rtlCol="0">
            <a:spAutoFit/>
          </a:bodyPr>
          <a:lstStyle/>
          <a:p>
            <a:pPr algn="r" defTabSz="914400" fontAlgn="auto">
              <a:lnSpc>
                <a:spcPct val="150000"/>
              </a:lnSpc>
              <a:spcBef>
                <a:spcPts val="0"/>
              </a:spcBef>
              <a:spcAft>
                <a:spcPts val="0"/>
              </a:spcAft>
            </a:pPr>
            <a:r>
              <a:rPr lang="en-US" sz="1200">
                <a:solidFill>
                  <a:srgbClr val="445469"/>
                </a:solidFill>
                <a:latin typeface="微软雅黑" panose="020B0503020204020204" pitchFamily="34" charset="-122"/>
                <a:ea typeface="微软雅黑" panose="020B0503020204020204" pitchFamily="34" charset="-122"/>
                <a:cs typeface="+mn-ea"/>
                <a:sym typeface="+mn-lt"/>
              </a:rPr>
              <a:t>普通索引、唯一索引、主键索引、全文索引和空间索引</a:t>
            </a:r>
          </a:p>
        </p:txBody>
      </p:sp>
      <p:sp>
        <p:nvSpPr>
          <p:cNvPr id="62" name="Oval 156"/>
          <p:cNvSpPr>
            <a:spLocks noChangeAspect="1"/>
          </p:cNvSpPr>
          <p:nvPr/>
        </p:nvSpPr>
        <p:spPr bwMode="auto">
          <a:xfrm>
            <a:off x="5306591" y="2912107"/>
            <a:ext cx="156813" cy="156813"/>
          </a:xfrm>
          <a:prstGeom prst="ellipse">
            <a:avLst/>
          </a:prstGeom>
          <a:solidFill>
            <a:srgbClr val="2686A7"/>
          </a:solidFill>
          <a:ln w="635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3" name="TextBox 62"/>
          <p:cNvSpPr txBox="1"/>
          <p:nvPr/>
        </p:nvSpPr>
        <p:spPr>
          <a:xfrm>
            <a:off x="2116082" y="5732486"/>
            <a:ext cx="2620010" cy="335915"/>
          </a:xfrm>
          <a:prstGeom prst="rect">
            <a:avLst/>
          </a:prstGeom>
          <a:noFill/>
        </p:spPr>
        <p:txBody>
          <a:bodyPr wrap="none" lIns="91422" tIns="45711" rIns="91422" bIns="45711" rtlCol="0">
            <a:spAutoFit/>
          </a:bodyPr>
          <a:lstStyle/>
          <a:p>
            <a:pPr algn="r" defTabSz="914400" fontAlgn="auto">
              <a:spcBef>
                <a:spcPts val="0"/>
              </a:spcBef>
              <a:spcAft>
                <a:spcPts val="0"/>
              </a:spcAft>
            </a:pPr>
            <a:r>
              <a:rPr lang="en-US" sz="1600" b="1">
                <a:solidFill>
                  <a:srgbClr val="445469"/>
                </a:solidFill>
                <a:latin typeface="微软雅黑" panose="020B0503020204020204" pitchFamily="34" charset="-122"/>
                <a:ea typeface="微软雅黑" panose="020B0503020204020204" pitchFamily="34" charset="-122"/>
                <a:cs typeface="+mn-ea"/>
                <a:sym typeface="+mn-lt"/>
              </a:rPr>
              <a:t>根据索引存储方式进行分类</a:t>
            </a:r>
          </a:p>
        </p:txBody>
      </p:sp>
      <p:sp>
        <p:nvSpPr>
          <p:cNvPr id="64" name="TextBox 63"/>
          <p:cNvSpPr txBox="1"/>
          <p:nvPr/>
        </p:nvSpPr>
        <p:spPr>
          <a:xfrm>
            <a:off x="2397368" y="5980583"/>
            <a:ext cx="2348726" cy="311785"/>
          </a:xfrm>
          <a:prstGeom prst="rect">
            <a:avLst/>
          </a:prstGeom>
          <a:noFill/>
        </p:spPr>
        <p:txBody>
          <a:bodyPr wrap="square" lIns="109710" tIns="54855" rIns="109710" bIns="54855" rtlCol="0">
            <a:spAutoFit/>
          </a:bodyPr>
          <a:lstStyle/>
          <a:p>
            <a:pPr algn="r" defTabSz="914400" fontAlgn="auto">
              <a:lnSpc>
                <a:spcPct val="110000"/>
              </a:lnSpc>
              <a:spcBef>
                <a:spcPts val="0"/>
              </a:spcBef>
              <a:spcAft>
                <a:spcPts val="0"/>
              </a:spcAft>
            </a:pPr>
            <a:r>
              <a:rPr lang="en-US" sz="1200">
                <a:solidFill>
                  <a:srgbClr val="445469"/>
                </a:solidFill>
                <a:latin typeface="微软雅黑" panose="020B0503020204020204" pitchFamily="34" charset="-122"/>
                <a:ea typeface="微软雅黑" panose="020B0503020204020204" pitchFamily="34" charset="-122"/>
                <a:cs typeface="+mn-ea"/>
                <a:sym typeface="+mn-lt"/>
              </a:rPr>
              <a:t>B-Tree索引</a:t>
            </a:r>
            <a:r>
              <a:rPr lang="zh-CN" altLang="en-US" sz="1200">
                <a:solidFill>
                  <a:srgbClr val="445469"/>
                </a:solidFill>
                <a:latin typeface="微软雅黑" panose="020B0503020204020204" pitchFamily="34" charset="-122"/>
                <a:ea typeface="微软雅黑" panose="020B0503020204020204" pitchFamily="34" charset="-122"/>
                <a:cs typeface="+mn-ea"/>
                <a:sym typeface="+mn-lt"/>
              </a:rPr>
              <a:t>、</a:t>
            </a:r>
            <a:r>
              <a:rPr lang="en-US" sz="1200">
                <a:solidFill>
                  <a:srgbClr val="445469"/>
                </a:solidFill>
                <a:latin typeface="微软雅黑" panose="020B0503020204020204" pitchFamily="34" charset="-122"/>
                <a:ea typeface="微软雅黑" panose="020B0503020204020204" pitchFamily="34" charset="-122"/>
                <a:cs typeface="+mn-ea"/>
                <a:sym typeface="+mn-lt"/>
              </a:rPr>
              <a:t>Hash索引</a:t>
            </a:r>
          </a:p>
        </p:txBody>
      </p:sp>
      <p:sp>
        <p:nvSpPr>
          <p:cNvPr id="65" name="Oval 159"/>
          <p:cNvSpPr>
            <a:spLocks noChangeAspect="1"/>
          </p:cNvSpPr>
          <p:nvPr/>
        </p:nvSpPr>
        <p:spPr bwMode="auto">
          <a:xfrm>
            <a:off x="4713811" y="5840705"/>
            <a:ext cx="156813" cy="156813"/>
          </a:xfrm>
          <a:prstGeom prst="ellipse">
            <a:avLst/>
          </a:prstGeom>
          <a:solidFill>
            <a:srgbClr val="EF9527"/>
          </a:solidFill>
          <a:ln w="635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7.3  </a:t>
            </a:r>
            <a:r>
              <a:rPr lang="zh-CN" altLang="en-US" dirty="0"/>
              <a:t>索引</a:t>
            </a:r>
          </a:p>
        </p:txBody>
      </p:sp>
      <p:sp>
        <p:nvSpPr>
          <p:cNvPr id="5" name="内容占位符 4"/>
          <p:cNvSpPr>
            <a:spLocks noGrp="1"/>
          </p:cNvSpPr>
          <p:nvPr>
            <p:ph idx="1"/>
          </p:nvPr>
        </p:nvSpPr>
        <p:spPr>
          <a:xfrm>
            <a:off x="619125" y="1056640"/>
            <a:ext cx="10978515" cy="765175"/>
          </a:xfrm>
        </p:spPr>
        <p:txBody>
          <a:bodyPr>
            <a:noAutofit/>
          </a:bodyPr>
          <a:lstStyle/>
          <a:p>
            <a:pPr marL="0" indent="0">
              <a:lnSpc>
                <a:spcPct val="150000"/>
              </a:lnSpc>
              <a:buNone/>
            </a:pPr>
            <a:r>
              <a:rPr lang="zh-CN" dirty="0"/>
              <a:t>３</a:t>
            </a:r>
            <a:r>
              <a:rPr lang="en-US" altLang="zh-CN" dirty="0"/>
              <a:t>. </a:t>
            </a:r>
            <a:r>
              <a:rPr lang="zh-CN" altLang="en-US" dirty="0"/>
              <a:t>索引的设置原则</a:t>
            </a:r>
          </a:p>
        </p:txBody>
      </p:sp>
      <p:grpSp>
        <p:nvGrpSpPr>
          <p:cNvPr id="3" name="Group 3"/>
          <p:cNvGrpSpPr/>
          <p:nvPr/>
        </p:nvGrpSpPr>
        <p:grpSpPr>
          <a:xfrm>
            <a:off x="7303812" y="1600709"/>
            <a:ext cx="5593798" cy="4777419"/>
            <a:chOff x="13190055" y="1764649"/>
            <a:chExt cx="11187595" cy="9554838"/>
          </a:xfrm>
        </p:grpSpPr>
        <p:sp>
          <p:nvSpPr>
            <p:cNvPr id="6" name="Freeform 66"/>
            <p:cNvSpPr/>
            <p:nvPr/>
          </p:nvSpPr>
          <p:spPr bwMode="auto">
            <a:xfrm>
              <a:off x="14220057" y="6610130"/>
              <a:ext cx="3044227" cy="2758271"/>
            </a:xfrm>
            <a:custGeom>
              <a:avLst/>
              <a:gdLst>
                <a:gd name="T0" fmla="*/ 256 w 1197"/>
                <a:gd name="T1" fmla="*/ 0 h 1155"/>
                <a:gd name="T2" fmla="*/ 0 w 1197"/>
                <a:gd name="T3" fmla="*/ 353 h 1155"/>
                <a:gd name="T4" fmla="*/ 1197 w 1197"/>
                <a:gd name="T5" fmla="*/ 1155 h 1155"/>
                <a:gd name="T6" fmla="*/ 1197 w 1197"/>
                <a:gd name="T7" fmla="*/ 633 h 1155"/>
                <a:gd name="T8" fmla="*/ 256 w 1197"/>
                <a:gd name="T9" fmla="*/ 0 h 1155"/>
              </a:gdLst>
              <a:ahLst/>
              <a:cxnLst>
                <a:cxn ang="0">
                  <a:pos x="T0" y="T1"/>
                </a:cxn>
                <a:cxn ang="0">
                  <a:pos x="T2" y="T3"/>
                </a:cxn>
                <a:cxn ang="0">
                  <a:pos x="T4" y="T5"/>
                </a:cxn>
                <a:cxn ang="0">
                  <a:pos x="T6" y="T7"/>
                </a:cxn>
                <a:cxn ang="0">
                  <a:pos x="T8" y="T9"/>
                </a:cxn>
              </a:cxnLst>
              <a:rect l="0" t="0" r="r" b="b"/>
              <a:pathLst>
                <a:path w="1197" h="1155">
                  <a:moveTo>
                    <a:pt x="256" y="0"/>
                  </a:moveTo>
                  <a:lnTo>
                    <a:pt x="0" y="353"/>
                  </a:lnTo>
                  <a:lnTo>
                    <a:pt x="1197" y="1155"/>
                  </a:lnTo>
                  <a:lnTo>
                    <a:pt x="1197" y="633"/>
                  </a:lnTo>
                  <a:lnTo>
                    <a:pt x="256" y="0"/>
                  </a:lnTo>
                  <a:close/>
                </a:path>
              </a:pathLst>
            </a:custGeom>
            <a:solidFill>
              <a:srgbClr val="EF9527">
                <a:lumMod val="75000"/>
              </a:srgbClr>
            </a:solidFill>
            <a:ln>
              <a:noFill/>
            </a:ln>
          </p:spPr>
          <p:txBody>
            <a:bodyPr vert="horz" wrap="square" lIns="45720" tIns="22860" rIns="45720" bIns="228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675"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 name="Freeform 68"/>
            <p:cNvSpPr/>
            <p:nvPr/>
          </p:nvSpPr>
          <p:spPr bwMode="auto">
            <a:xfrm>
              <a:off x="15018626" y="5800560"/>
              <a:ext cx="2230399" cy="2025119"/>
            </a:xfrm>
            <a:custGeom>
              <a:avLst/>
              <a:gdLst>
                <a:gd name="T0" fmla="*/ 191 w 877"/>
                <a:gd name="T1" fmla="*/ 0 h 848"/>
                <a:gd name="T2" fmla="*/ 0 w 877"/>
                <a:gd name="T3" fmla="*/ 261 h 848"/>
                <a:gd name="T4" fmla="*/ 877 w 877"/>
                <a:gd name="T5" fmla="*/ 848 h 848"/>
                <a:gd name="T6" fmla="*/ 877 w 877"/>
                <a:gd name="T7" fmla="*/ 458 h 848"/>
                <a:gd name="T8" fmla="*/ 191 w 877"/>
                <a:gd name="T9" fmla="*/ 0 h 848"/>
              </a:gdLst>
              <a:ahLst/>
              <a:cxnLst>
                <a:cxn ang="0">
                  <a:pos x="T0" y="T1"/>
                </a:cxn>
                <a:cxn ang="0">
                  <a:pos x="T2" y="T3"/>
                </a:cxn>
                <a:cxn ang="0">
                  <a:pos x="T4" y="T5"/>
                </a:cxn>
                <a:cxn ang="0">
                  <a:pos x="T6" y="T7"/>
                </a:cxn>
                <a:cxn ang="0">
                  <a:pos x="T8" y="T9"/>
                </a:cxn>
              </a:cxnLst>
              <a:rect l="0" t="0" r="r" b="b"/>
              <a:pathLst>
                <a:path w="877" h="848">
                  <a:moveTo>
                    <a:pt x="191" y="0"/>
                  </a:moveTo>
                  <a:lnTo>
                    <a:pt x="0" y="261"/>
                  </a:lnTo>
                  <a:lnTo>
                    <a:pt x="877" y="848"/>
                  </a:lnTo>
                  <a:lnTo>
                    <a:pt x="877" y="458"/>
                  </a:lnTo>
                  <a:lnTo>
                    <a:pt x="191" y="0"/>
                  </a:lnTo>
                  <a:close/>
                </a:path>
              </a:pathLst>
            </a:custGeom>
            <a:solidFill>
              <a:srgbClr val="8BC248">
                <a:lumMod val="75000"/>
              </a:srgbClr>
            </a:solidFill>
            <a:ln>
              <a:noFill/>
            </a:ln>
          </p:spPr>
          <p:txBody>
            <a:bodyPr vert="horz" wrap="square" lIns="45720" tIns="22860" rIns="45720" bIns="228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675"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9" name="Freeform 70"/>
            <p:cNvSpPr/>
            <p:nvPr/>
          </p:nvSpPr>
          <p:spPr bwMode="auto">
            <a:xfrm>
              <a:off x="15656971" y="4964721"/>
              <a:ext cx="1599682" cy="1650186"/>
            </a:xfrm>
            <a:custGeom>
              <a:avLst/>
              <a:gdLst>
                <a:gd name="T0" fmla="*/ 629 w 629"/>
                <a:gd name="T1" fmla="*/ 290 h 691"/>
                <a:gd name="T2" fmla="*/ 195 w 629"/>
                <a:gd name="T3" fmla="*/ 0 h 691"/>
                <a:gd name="T4" fmla="*/ 0 w 629"/>
                <a:gd name="T5" fmla="*/ 272 h 691"/>
                <a:gd name="T6" fmla="*/ 629 w 629"/>
                <a:gd name="T7" fmla="*/ 691 h 691"/>
                <a:gd name="T8" fmla="*/ 629 w 629"/>
                <a:gd name="T9" fmla="*/ 295 h 691"/>
                <a:gd name="T10" fmla="*/ 629 w 629"/>
                <a:gd name="T11" fmla="*/ 290 h 691"/>
              </a:gdLst>
              <a:ahLst/>
              <a:cxnLst>
                <a:cxn ang="0">
                  <a:pos x="T0" y="T1"/>
                </a:cxn>
                <a:cxn ang="0">
                  <a:pos x="T2" y="T3"/>
                </a:cxn>
                <a:cxn ang="0">
                  <a:pos x="T4" y="T5"/>
                </a:cxn>
                <a:cxn ang="0">
                  <a:pos x="T6" y="T7"/>
                </a:cxn>
                <a:cxn ang="0">
                  <a:pos x="T8" y="T9"/>
                </a:cxn>
                <a:cxn ang="0">
                  <a:pos x="T10" y="T11"/>
                </a:cxn>
              </a:cxnLst>
              <a:rect l="0" t="0" r="r" b="b"/>
              <a:pathLst>
                <a:path w="629" h="691">
                  <a:moveTo>
                    <a:pt x="629" y="290"/>
                  </a:moveTo>
                  <a:lnTo>
                    <a:pt x="195" y="0"/>
                  </a:lnTo>
                  <a:lnTo>
                    <a:pt x="0" y="272"/>
                  </a:lnTo>
                  <a:lnTo>
                    <a:pt x="629" y="691"/>
                  </a:lnTo>
                  <a:lnTo>
                    <a:pt x="629" y="295"/>
                  </a:lnTo>
                  <a:lnTo>
                    <a:pt x="629" y="290"/>
                  </a:lnTo>
                  <a:close/>
                </a:path>
              </a:pathLst>
            </a:custGeom>
            <a:solidFill>
              <a:srgbClr val="54BE71">
                <a:lumMod val="75000"/>
              </a:srgbClr>
            </a:solidFill>
            <a:ln>
              <a:noFill/>
            </a:ln>
          </p:spPr>
          <p:txBody>
            <a:bodyPr vert="horz" wrap="square" lIns="45720" tIns="22860" rIns="45720" bIns="228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675"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1" name="Freeform 72"/>
            <p:cNvSpPr/>
            <p:nvPr/>
          </p:nvSpPr>
          <p:spPr bwMode="auto">
            <a:xfrm>
              <a:off x="13190055" y="7694331"/>
              <a:ext cx="4058968" cy="3625154"/>
            </a:xfrm>
            <a:custGeom>
              <a:avLst/>
              <a:gdLst>
                <a:gd name="T0" fmla="*/ 330 w 1596"/>
                <a:gd name="T1" fmla="*/ 0 h 1518"/>
                <a:gd name="T2" fmla="*/ 0 w 1596"/>
                <a:gd name="T3" fmla="*/ 451 h 1518"/>
                <a:gd name="T4" fmla="*/ 1596 w 1596"/>
                <a:gd name="T5" fmla="*/ 1518 h 1518"/>
                <a:gd name="T6" fmla="*/ 1596 w 1596"/>
                <a:gd name="T7" fmla="*/ 848 h 1518"/>
                <a:gd name="T8" fmla="*/ 330 w 1596"/>
                <a:gd name="T9" fmla="*/ 0 h 1518"/>
              </a:gdLst>
              <a:ahLst/>
              <a:cxnLst>
                <a:cxn ang="0">
                  <a:pos x="T0" y="T1"/>
                </a:cxn>
                <a:cxn ang="0">
                  <a:pos x="T2" y="T3"/>
                </a:cxn>
                <a:cxn ang="0">
                  <a:pos x="T4" y="T5"/>
                </a:cxn>
                <a:cxn ang="0">
                  <a:pos x="T6" y="T7"/>
                </a:cxn>
                <a:cxn ang="0">
                  <a:pos x="T8" y="T9"/>
                </a:cxn>
              </a:cxnLst>
              <a:rect l="0" t="0" r="r" b="b"/>
              <a:pathLst>
                <a:path w="1596" h="1518">
                  <a:moveTo>
                    <a:pt x="330" y="0"/>
                  </a:moveTo>
                  <a:lnTo>
                    <a:pt x="0" y="451"/>
                  </a:lnTo>
                  <a:lnTo>
                    <a:pt x="1596" y="1518"/>
                  </a:lnTo>
                  <a:lnTo>
                    <a:pt x="1596" y="848"/>
                  </a:lnTo>
                  <a:lnTo>
                    <a:pt x="330" y="0"/>
                  </a:lnTo>
                  <a:close/>
                </a:path>
              </a:pathLst>
            </a:custGeom>
            <a:solidFill>
              <a:srgbClr val="ED423D">
                <a:lumMod val="75000"/>
              </a:srgbClr>
            </a:solidFill>
            <a:ln>
              <a:noFill/>
            </a:ln>
          </p:spPr>
          <p:txBody>
            <a:bodyPr vert="horz" wrap="square" lIns="45720" tIns="22860" rIns="45720" bIns="228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675"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Freeform 67"/>
            <p:cNvSpPr/>
            <p:nvPr/>
          </p:nvSpPr>
          <p:spPr bwMode="auto">
            <a:xfrm>
              <a:off x="17264283" y="4284110"/>
              <a:ext cx="7113367" cy="5084291"/>
            </a:xfrm>
            <a:custGeom>
              <a:avLst/>
              <a:gdLst>
                <a:gd name="T0" fmla="*/ 0 w 2797"/>
                <a:gd name="T1" fmla="*/ 1607 h 2129"/>
                <a:gd name="T2" fmla="*/ 0 w 2797"/>
                <a:gd name="T3" fmla="*/ 2129 h 2129"/>
                <a:gd name="T4" fmla="*/ 2797 w 2797"/>
                <a:gd name="T5" fmla="*/ 543 h 2129"/>
                <a:gd name="T6" fmla="*/ 2797 w 2797"/>
                <a:gd name="T7" fmla="*/ 0 h 2129"/>
                <a:gd name="T8" fmla="*/ 0 w 2797"/>
                <a:gd name="T9" fmla="*/ 1607 h 2129"/>
              </a:gdLst>
              <a:ahLst/>
              <a:cxnLst>
                <a:cxn ang="0">
                  <a:pos x="T0" y="T1"/>
                </a:cxn>
                <a:cxn ang="0">
                  <a:pos x="T2" y="T3"/>
                </a:cxn>
                <a:cxn ang="0">
                  <a:pos x="T4" y="T5"/>
                </a:cxn>
                <a:cxn ang="0">
                  <a:pos x="T6" y="T7"/>
                </a:cxn>
                <a:cxn ang="0">
                  <a:pos x="T8" y="T9"/>
                </a:cxn>
              </a:cxnLst>
              <a:rect l="0" t="0" r="r" b="b"/>
              <a:pathLst>
                <a:path w="2797" h="2129">
                  <a:moveTo>
                    <a:pt x="0" y="1607"/>
                  </a:moveTo>
                  <a:lnTo>
                    <a:pt x="0" y="2129"/>
                  </a:lnTo>
                  <a:lnTo>
                    <a:pt x="2797" y="543"/>
                  </a:lnTo>
                  <a:lnTo>
                    <a:pt x="2797" y="0"/>
                  </a:lnTo>
                  <a:lnTo>
                    <a:pt x="0" y="1607"/>
                  </a:lnTo>
                  <a:close/>
                </a:path>
              </a:pathLst>
            </a:custGeom>
            <a:solidFill>
              <a:srgbClr val="EF9527"/>
            </a:solidFill>
            <a:ln>
              <a:noFill/>
            </a:ln>
          </p:spPr>
          <p:txBody>
            <a:bodyPr vert="horz" wrap="square" lIns="45720" tIns="22860" rIns="45720" bIns="228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675"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 name="Freeform 69"/>
            <p:cNvSpPr/>
            <p:nvPr/>
          </p:nvSpPr>
          <p:spPr bwMode="auto">
            <a:xfrm>
              <a:off x="17249023" y="3020798"/>
              <a:ext cx="7128627" cy="4804882"/>
            </a:xfrm>
            <a:custGeom>
              <a:avLst/>
              <a:gdLst>
                <a:gd name="T0" fmla="*/ 0 w 2803"/>
                <a:gd name="T1" fmla="*/ 1622 h 2012"/>
                <a:gd name="T2" fmla="*/ 0 w 2803"/>
                <a:gd name="T3" fmla="*/ 1622 h 2012"/>
                <a:gd name="T4" fmla="*/ 0 w 2803"/>
                <a:gd name="T5" fmla="*/ 2012 h 2012"/>
                <a:gd name="T6" fmla="*/ 2803 w 2803"/>
                <a:gd name="T7" fmla="*/ 405 h 2012"/>
                <a:gd name="T8" fmla="*/ 2803 w 2803"/>
                <a:gd name="T9" fmla="*/ 0 h 2012"/>
                <a:gd name="T10" fmla="*/ 0 w 2803"/>
                <a:gd name="T11" fmla="*/ 1622 h 2012"/>
              </a:gdLst>
              <a:ahLst/>
              <a:cxnLst>
                <a:cxn ang="0">
                  <a:pos x="T0" y="T1"/>
                </a:cxn>
                <a:cxn ang="0">
                  <a:pos x="T2" y="T3"/>
                </a:cxn>
                <a:cxn ang="0">
                  <a:pos x="T4" y="T5"/>
                </a:cxn>
                <a:cxn ang="0">
                  <a:pos x="T6" y="T7"/>
                </a:cxn>
                <a:cxn ang="0">
                  <a:pos x="T8" y="T9"/>
                </a:cxn>
                <a:cxn ang="0">
                  <a:pos x="T10" y="T11"/>
                </a:cxn>
              </a:cxnLst>
              <a:rect l="0" t="0" r="r" b="b"/>
              <a:pathLst>
                <a:path w="2803" h="2012">
                  <a:moveTo>
                    <a:pt x="0" y="1622"/>
                  </a:moveTo>
                  <a:lnTo>
                    <a:pt x="0" y="1622"/>
                  </a:lnTo>
                  <a:lnTo>
                    <a:pt x="0" y="2012"/>
                  </a:lnTo>
                  <a:lnTo>
                    <a:pt x="2803" y="405"/>
                  </a:lnTo>
                  <a:lnTo>
                    <a:pt x="2803" y="0"/>
                  </a:lnTo>
                  <a:lnTo>
                    <a:pt x="0" y="1622"/>
                  </a:lnTo>
                  <a:close/>
                </a:path>
              </a:pathLst>
            </a:custGeom>
            <a:solidFill>
              <a:srgbClr val="8BC248"/>
            </a:solidFill>
            <a:ln>
              <a:noFill/>
            </a:ln>
          </p:spPr>
          <p:txBody>
            <a:bodyPr vert="horz" wrap="square" lIns="45720" tIns="22860" rIns="45720" bIns="228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675"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4" name="Freeform 71"/>
            <p:cNvSpPr/>
            <p:nvPr/>
          </p:nvSpPr>
          <p:spPr bwMode="auto">
            <a:xfrm>
              <a:off x="17256654" y="1764649"/>
              <a:ext cx="7120996" cy="4850256"/>
            </a:xfrm>
            <a:custGeom>
              <a:avLst/>
              <a:gdLst>
                <a:gd name="T0" fmla="*/ 0 w 2800"/>
                <a:gd name="T1" fmla="*/ 1635 h 2031"/>
                <a:gd name="T2" fmla="*/ 0 w 2800"/>
                <a:gd name="T3" fmla="*/ 2031 h 2031"/>
                <a:gd name="T4" fmla="*/ 2800 w 2800"/>
                <a:gd name="T5" fmla="*/ 409 h 2031"/>
                <a:gd name="T6" fmla="*/ 2800 w 2800"/>
                <a:gd name="T7" fmla="*/ 0 h 2031"/>
                <a:gd name="T8" fmla="*/ 0 w 2800"/>
                <a:gd name="T9" fmla="*/ 1635 h 2031"/>
              </a:gdLst>
              <a:ahLst/>
              <a:cxnLst>
                <a:cxn ang="0">
                  <a:pos x="T0" y="T1"/>
                </a:cxn>
                <a:cxn ang="0">
                  <a:pos x="T2" y="T3"/>
                </a:cxn>
                <a:cxn ang="0">
                  <a:pos x="T4" y="T5"/>
                </a:cxn>
                <a:cxn ang="0">
                  <a:pos x="T6" y="T7"/>
                </a:cxn>
                <a:cxn ang="0">
                  <a:pos x="T8" y="T9"/>
                </a:cxn>
              </a:cxnLst>
              <a:rect l="0" t="0" r="r" b="b"/>
              <a:pathLst>
                <a:path w="2800" h="2031">
                  <a:moveTo>
                    <a:pt x="0" y="1635"/>
                  </a:moveTo>
                  <a:lnTo>
                    <a:pt x="0" y="2031"/>
                  </a:lnTo>
                  <a:lnTo>
                    <a:pt x="2800" y="409"/>
                  </a:lnTo>
                  <a:lnTo>
                    <a:pt x="2800" y="0"/>
                  </a:lnTo>
                  <a:lnTo>
                    <a:pt x="0" y="1635"/>
                  </a:lnTo>
                  <a:close/>
                </a:path>
              </a:pathLst>
            </a:custGeom>
            <a:solidFill>
              <a:srgbClr val="54BE71"/>
            </a:solidFill>
            <a:ln>
              <a:noFill/>
            </a:ln>
          </p:spPr>
          <p:txBody>
            <a:bodyPr vert="horz" wrap="square" lIns="45720" tIns="22860" rIns="45720" bIns="228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675"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5" name="Freeform 73"/>
            <p:cNvSpPr/>
            <p:nvPr/>
          </p:nvSpPr>
          <p:spPr bwMode="auto">
            <a:xfrm>
              <a:off x="17249023" y="5922354"/>
              <a:ext cx="7128627" cy="5397133"/>
            </a:xfrm>
            <a:custGeom>
              <a:avLst/>
              <a:gdLst>
                <a:gd name="T0" fmla="*/ 0 w 2803"/>
                <a:gd name="T1" fmla="*/ 1590 h 2260"/>
                <a:gd name="T2" fmla="*/ 0 w 2803"/>
                <a:gd name="T3" fmla="*/ 2260 h 2260"/>
                <a:gd name="T4" fmla="*/ 2803 w 2803"/>
                <a:gd name="T5" fmla="*/ 692 h 2260"/>
                <a:gd name="T6" fmla="*/ 2803 w 2803"/>
                <a:gd name="T7" fmla="*/ 0 h 2260"/>
                <a:gd name="T8" fmla="*/ 0 w 2803"/>
                <a:gd name="T9" fmla="*/ 1590 h 2260"/>
              </a:gdLst>
              <a:ahLst/>
              <a:cxnLst>
                <a:cxn ang="0">
                  <a:pos x="T0" y="T1"/>
                </a:cxn>
                <a:cxn ang="0">
                  <a:pos x="T2" y="T3"/>
                </a:cxn>
                <a:cxn ang="0">
                  <a:pos x="T4" y="T5"/>
                </a:cxn>
                <a:cxn ang="0">
                  <a:pos x="T6" y="T7"/>
                </a:cxn>
                <a:cxn ang="0">
                  <a:pos x="T8" y="T9"/>
                </a:cxn>
              </a:cxnLst>
              <a:rect l="0" t="0" r="r" b="b"/>
              <a:pathLst>
                <a:path w="2803" h="2260">
                  <a:moveTo>
                    <a:pt x="0" y="1590"/>
                  </a:moveTo>
                  <a:lnTo>
                    <a:pt x="0" y="2260"/>
                  </a:lnTo>
                  <a:lnTo>
                    <a:pt x="2803" y="692"/>
                  </a:lnTo>
                  <a:lnTo>
                    <a:pt x="2803" y="0"/>
                  </a:lnTo>
                  <a:lnTo>
                    <a:pt x="0" y="1590"/>
                  </a:lnTo>
                  <a:close/>
                </a:path>
              </a:pathLst>
            </a:custGeom>
            <a:solidFill>
              <a:srgbClr val="ED423D"/>
            </a:solidFill>
            <a:ln>
              <a:noFill/>
            </a:ln>
          </p:spPr>
          <p:txBody>
            <a:bodyPr vert="horz" wrap="square" lIns="45720" tIns="22860" rIns="45720" bIns="228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675"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6" name="Freeform 53"/>
            <p:cNvSpPr/>
            <p:nvPr/>
          </p:nvSpPr>
          <p:spPr bwMode="auto">
            <a:xfrm>
              <a:off x="17268433" y="3524264"/>
              <a:ext cx="1138705" cy="1831483"/>
            </a:xfrm>
            <a:custGeom>
              <a:avLst/>
              <a:gdLst>
                <a:gd name="T0" fmla="*/ 0 w 498"/>
                <a:gd name="T1" fmla="*/ 853 h 853"/>
                <a:gd name="T2" fmla="*/ 0 w 498"/>
                <a:gd name="T3" fmla="*/ 0 h 853"/>
                <a:gd name="T4" fmla="*/ 498 w 498"/>
                <a:gd name="T5" fmla="*/ 562 h 853"/>
                <a:gd name="T6" fmla="*/ 0 w 498"/>
                <a:gd name="T7" fmla="*/ 853 h 853"/>
              </a:gdLst>
              <a:ahLst/>
              <a:cxnLst>
                <a:cxn ang="0">
                  <a:pos x="T0" y="T1"/>
                </a:cxn>
                <a:cxn ang="0">
                  <a:pos x="T2" y="T3"/>
                </a:cxn>
                <a:cxn ang="0">
                  <a:pos x="T4" y="T5"/>
                </a:cxn>
                <a:cxn ang="0">
                  <a:pos x="T6" y="T7"/>
                </a:cxn>
              </a:cxnLst>
              <a:rect l="0" t="0" r="r" b="b"/>
              <a:pathLst>
                <a:path w="498" h="853">
                  <a:moveTo>
                    <a:pt x="0" y="853"/>
                  </a:moveTo>
                  <a:lnTo>
                    <a:pt x="0" y="0"/>
                  </a:lnTo>
                  <a:lnTo>
                    <a:pt x="498" y="562"/>
                  </a:lnTo>
                  <a:lnTo>
                    <a:pt x="0" y="853"/>
                  </a:lnTo>
                  <a:close/>
                </a:path>
              </a:pathLst>
            </a:custGeom>
            <a:solidFill>
              <a:srgbClr val="2686A7"/>
            </a:solidFill>
            <a:ln>
              <a:noFill/>
            </a:ln>
          </p:spPr>
          <p:txBody>
            <a:bodyPr vert="horz" wrap="square" lIns="45720" tIns="22860" rIns="45720" bIns="228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675"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 name="Freeform 54"/>
            <p:cNvSpPr/>
            <p:nvPr/>
          </p:nvSpPr>
          <p:spPr bwMode="auto">
            <a:xfrm>
              <a:off x="16317226" y="3524264"/>
              <a:ext cx="951207" cy="1831483"/>
            </a:xfrm>
            <a:custGeom>
              <a:avLst/>
              <a:gdLst>
                <a:gd name="T0" fmla="*/ 416 w 416"/>
                <a:gd name="T1" fmla="*/ 0 h 853"/>
                <a:gd name="T2" fmla="*/ 0 w 416"/>
                <a:gd name="T3" fmla="*/ 574 h 853"/>
                <a:gd name="T4" fmla="*/ 416 w 416"/>
                <a:gd name="T5" fmla="*/ 853 h 853"/>
                <a:gd name="T6" fmla="*/ 416 w 416"/>
                <a:gd name="T7" fmla="*/ 0 h 853"/>
              </a:gdLst>
              <a:ahLst/>
              <a:cxnLst>
                <a:cxn ang="0">
                  <a:pos x="T0" y="T1"/>
                </a:cxn>
                <a:cxn ang="0">
                  <a:pos x="T2" y="T3"/>
                </a:cxn>
                <a:cxn ang="0">
                  <a:pos x="T4" y="T5"/>
                </a:cxn>
                <a:cxn ang="0">
                  <a:pos x="T6" y="T7"/>
                </a:cxn>
              </a:cxnLst>
              <a:rect l="0" t="0" r="r" b="b"/>
              <a:pathLst>
                <a:path w="416" h="853">
                  <a:moveTo>
                    <a:pt x="416" y="0"/>
                  </a:moveTo>
                  <a:lnTo>
                    <a:pt x="0" y="574"/>
                  </a:lnTo>
                  <a:lnTo>
                    <a:pt x="416" y="853"/>
                  </a:lnTo>
                  <a:lnTo>
                    <a:pt x="416" y="0"/>
                  </a:lnTo>
                  <a:close/>
                </a:path>
              </a:pathLst>
            </a:custGeom>
            <a:solidFill>
              <a:srgbClr val="2686A7">
                <a:lumMod val="75000"/>
              </a:srgbClr>
            </a:solidFill>
            <a:ln>
              <a:noFill/>
            </a:ln>
          </p:spPr>
          <p:txBody>
            <a:bodyPr vert="horz" wrap="square" lIns="45720" tIns="22860" rIns="45720" bIns="228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675"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66" name="Freeform 282"/>
          <p:cNvSpPr>
            <a:spLocks noChangeArrowheads="1"/>
          </p:cNvSpPr>
          <p:nvPr/>
        </p:nvSpPr>
        <p:spPr bwMode="auto">
          <a:xfrm>
            <a:off x="841132" y="2210196"/>
            <a:ext cx="384872" cy="383194"/>
          </a:xfrm>
          <a:custGeom>
            <a:avLst/>
            <a:gdLst>
              <a:gd name="T0" fmla="*/ 1344 w 1999"/>
              <a:gd name="T1" fmla="*/ 289 h 1990"/>
              <a:gd name="T2" fmla="*/ 1344 w 1999"/>
              <a:gd name="T3" fmla="*/ 289 h 1990"/>
              <a:gd name="T4" fmla="*/ 287 w 1999"/>
              <a:gd name="T5" fmla="*/ 297 h 1990"/>
              <a:gd name="T6" fmla="*/ 296 w 1999"/>
              <a:gd name="T7" fmla="*/ 1353 h 1990"/>
              <a:gd name="T8" fmla="*/ 1247 w 1999"/>
              <a:gd name="T9" fmla="*/ 1432 h 1990"/>
              <a:gd name="T10" fmla="*/ 1292 w 1999"/>
              <a:gd name="T11" fmla="*/ 1510 h 1990"/>
              <a:gd name="T12" fmla="*/ 1719 w 1999"/>
              <a:gd name="T13" fmla="*/ 1929 h 1990"/>
              <a:gd name="T14" fmla="*/ 1936 w 1999"/>
              <a:gd name="T15" fmla="*/ 1929 h 1990"/>
              <a:gd name="T16" fmla="*/ 1936 w 1999"/>
              <a:gd name="T17" fmla="*/ 1710 h 1990"/>
              <a:gd name="T18" fmla="*/ 1509 w 1999"/>
              <a:gd name="T19" fmla="*/ 1283 h 1990"/>
              <a:gd name="T20" fmla="*/ 1430 w 1999"/>
              <a:gd name="T21" fmla="*/ 1238 h 1990"/>
              <a:gd name="T22" fmla="*/ 1344 w 1999"/>
              <a:gd name="T23" fmla="*/ 289 h 1990"/>
              <a:gd name="T24" fmla="*/ 1212 w 1999"/>
              <a:gd name="T25" fmla="*/ 1213 h 1990"/>
              <a:gd name="T26" fmla="*/ 1212 w 1999"/>
              <a:gd name="T27" fmla="*/ 1213 h 1990"/>
              <a:gd name="T28" fmla="*/ 428 w 1999"/>
              <a:gd name="T29" fmla="*/ 1213 h 1990"/>
              <a:gd name="T30" fmla="*/ 428 w 1999"/>
              <a:gd name="T31" fmla="*/ 427 h 1990"/>
              <a:gd name="T32" fmla="*/ 1212 w 1999"/>
              <a:gd name="T33" fmla="*/ 427 h 1990"/>
              <a:gd name="T34" fmla="*/ 1212 w 1999"/>
              <a:gd name="T35" fmla="*/ 1213 h 1990"/>
              <a:gd name="T36" fmla="*/ 1212 w 1999"/>
              <a:gd name="T37" fmla="*/ 1213 h 1990"/>
              <a:gd name="T38" fmla="*/ 1212 w 1999"/>
              <a:gd name="T39" fmla="*/ 1213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99" h="1990">
                <a:moveTo>
                  <a:pt x="1344" y="289"/>
                </a:moveTo>
                <a:lnTo>
                  <a:pt x="1344" y="289"/>
                </a:lnTo>
                <a:cubicBezTo>
                  <a:pt x="1055" y="0"/>
                  <a:pt x="576" y="0"/>
                  <a:pt x="287" y="297"/>
                </a:cubicBezTo>
                <a:cubicBezTo>
                  <a:pt x="0" y="586"/>
                  <a:pt x="0" y="1056"/>
                  <a:pt x="296" y="1353"/>
                </a:cubicBezTo>
                <a:cubicBezTo>
                  <a:pt x="549" y="1605"/>
                  <a:pt x="960" y="1632"/>
                  <a:pt x="1247" y="1432"/>
                </a:cubicBezTo>
                <a:cubicBezTo>
                  <a:pt x="1257" y="1457"/>
                  <a:pt x="1265" y="1483"/>
                  <a:pt x="1292" y="1510"/>
                </a:cubicBezTo>
                <a:cubicBezTo>
                  <a:pt x="1719" y="1929"/>
                  <a:pt x="1719" y="1929"/>
                  <a:pt x="1719" y="1929"/>
                </a:cubicBezTo>
                <a:cubicBezTo>
                  <a:pt x="1779" y="1989"/>
                  <a:pt x="1876" y="1989"/>
                  <a:pt x="1936" y="1929"/>
                </a:cubicBezTo>
                <a:cubicBezTo>
                  <a:pt x="1998" y="1867"/>
                  <a:pt x="1998" y="1772"/>
                  <a:pt x="1936" y="1710"/>
                </a:cubicBezTo>
                <a:cubicBezTo>
                  <a:pt x="1509" y="1283"/>
                  <a:pt x="1509" y="1283"/>
                  <a:pt x="1509" y="1283"/>
                </a:cubicBezTo>
                <a:cubicBezTo>
                  <a:pt x="1492" y="1265"/>
                  <a:pt x="1457" y="1248"/>
                  <a:pt x="1430" y="1238"/>
                </a:cubicBezTo>
                <a:cubicBezTo>
                  <a:pt x="1631" y="951"/>
                  <a:pt x="1606" y="551"/>
                  <a:pt x="1344" y="289"/>
                </a:cubicBezTo>
                <a:close/>
                <a:moveTo>
                  <a:pt x="1212" y="1213"/>
                </a:moveTo>
                <a:lnTo>
                  <a:pt x="1212" y="1213"/>
                </a:lnTo>
                <a:cubicBezTo>
                  <a:pt x="995" y="1432"/>
                  <a:pt x="646" y="1432"/>
                  <a:pt x="428" y="1213"/>
                </a:cubicBezTo>
                <a:cubicBezTo>
                  <a:pt x="209" y="994"/>
                  <a:pt x="209" y="646"/>
                  <a:pt x="428" y="427"/>
                </a:cubicBezTo>
                <a:cubicBezTo>
                  <a:pt x="636" y="210"/>
                  <a:pt x="995" y="210"/>
                  <a:pt x="1212" y="427"/>
                </a:cubicBezTo>
                <a:cubicBezTo>
                  <a:pt x="1430" y="637"/>
                  <a:pt x="1430" y="994"/>
                  <a:pt x="1212" y="1213"/>
                </a:cubicBezTo>
                <a:close/>
                <a:moveTo>
                  <a:pt x="1212" y="1213"/>
                </a:moveTo>
                <a:lnTo>
                  <a:pt x="1212" y="1213"/>
                </a:lnTo>
                <a:close/>
              </a:path>
            </a:pathLst>
          </a:custGeom>
          <a:solidFill>
            <a:srgbClr val="2686A7"/>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6900" b="0" i="0" u="none" strike="noStrike" kern="0" cap="none" spc="0" normalizeH="0" baseline="0" noProof="0">
              <a:ln>
                <a:noFill/>
              </a:ln>
              <a:solidFill>
                <a:srgbClr val="44546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11" name="TextBox 110"/>
          <p:cNvSpPr txBox="1"/>
          <p:nvPr/>
        </p:nvSpPr>
        <p:spPr>
          <a:xfrm>
            <a:off x="1450975" y="2058035"/>
            <a:ext cx="5717540" cy="4008120"/>
          </a:xfrm>
          <a:prstGeom prst="rect">
            <a:avLst/>
          </a:prstGeom>
          <a:noFill/>
        </p:spPr>
        <p:txBody>
          <a:bodyPr wrap="square" rtlCol="0">
            <a:noAutofit/>
          </a:bodyPr>
          <a:lstStyle/>
          <a:p>
            <a:pPr marL="342900" indent="-342900" algn="just" defTabSz="914400" fontAlgn="auto">
              <a:lnSpc>
                <a:spcPct val="150000"/>
              </a:lnSpc>
              <a:spcBef>
                <a:spcPts val="0"/>
              </a:spcBef>
              <a:spcAft>
                <a:spcPts val="0"/>
              </a:spcAft>
              <a:buFont typeface="+mj-ea"/>
              <a:buAutoNum type="circleNumDbPlain"/>
            </a:pPr>
            <a:r>
              <a:rPr lang="en-US" sz="1600" b="1" dirty="0">
                <a:solidFill>
                  <a:srgbClr val="445469"/>
                </a:solidFill>
                <a:latin typeface="微软雅黑" panose="020B0503020204020204" pitchFamily="34" charset="-122"/>
                <a:ea typeface="微软雅黑" panose="020B0503020204020204" pitchFamily="34" charset="-122"/>
                <a:cs typeface="+mn-ea"/>
                <a:sym typeface="+mn-lt"/>
              </a:rPr>
              <a:t>严格限制同一个表或视图上的索引数量。索引增多将会严重影响INSERT、UPDATE和DELETE语句的执行性能。对于表中使用频度较低或者不再使用的索引，需及时删除。</a:t>
            </a:r>
          </a:p>
          <a:p>
            <a:pPr marL="342900" indent="-342900" algn="just" defTabSz="914400" fontAlgn="auto">
              <a:lnSpc>
                <a:spcPct val="150000"/>
              </a:lnSpc>
              <a:spcBef>
                <a:spcPts val="0"/>
              </a:spcBef>
              <a:spcAft>
                <a:spcPts val="0"/>
              </a:spcAft>
              <a:buFont typeface="+mj-ea"/>
              <a:buAutoNum type="circleNumDbPlain"/>
            </a:pPr>
            <a:r>
              <a:rPr lang="en-US" sz="1600" b="1" dirty="0">
                <a:solidFill>
                  <a:srgbClr val="445469"/>
                </a:solidFill>
                <a:latin typeface="微软雅黑" panose="020B0503020204020204" pitchFamily="34" charset="-122"/>
                <a:ea typeface="微软雅黑" panose="020B0503020204020204" pitchFamily="34" charset="-122"/>
                <a:cs typeface="+mn-ea"/>
                <a:sym typeface="+mn-lt"/>
              </a:rPr>
              <a:t>对于重复值较多的列，不建议建立索引。</a:t>
            </a:r>
          </a:p>
          <a:p>
            <a:pPr marL="342900" indent="-342900" algn="just" defTabSz="914400" fontAlgn="auto">
              <a:lnSpc>
                <a:spcPct val="150000"/>
              </a:lnSpc>
              <a:spcBef>
                <a:spcPts val="0"/>
              </a:spcBef>
              <a:spcAft>
                <a:spcPts val="0"/>
              </a:spcAft>
              <a:buFont typeface="+mj-ea"/>
              <a:buAutoNum type="circleNumDbPlain"/>
            </a:pPr>
            <a:r>
              <a:rPr lang="en-US" sz="1600" b="1" dirty="0">
                <a:solidFill>
                  <a:srgbClr val="445469"/>
                </a:solidFill>
                <a:latin typeface="微软雅黑" panose="020B0503020204020204" pitchFamily="34" charset="-122"/>
                <a:ea typeface="微软雅黑" panose="020B0503020204020204" pitchFamily="34" charset="-122"/>
                <a:cs typeface="+mn-ea"/>
                <a:sym typeface="+mn-lt"/>
              </a:rPr>
              <a:t>对排序、分组或者表连接涉及的字段建立索引，可提升数据检索效率。</a:t>
            </a:r>
          </a:p>
          <a:p>
            <a:pPr marL="342900" indent="-342900" algn="just" defTabSz="914400" fontAlgn="auto">
              <a:lnSpc>
                <a:spcPct val="150000"/>
              </a:lnSpc>
              <a:spcBef>
                <a:spcPts val="0"/>
              </a:spcBef>
              <a:spcAft>
                <a:spcPts val="0"/>
              </a:spcAft>
              <a:buFont typeface="+mj-ea"/>
              <a:buAutoNum type="circleNumDbPlain"/>
            </a:pPr>
            <a:r>
              <a:rPr lang="en-US" sz="1600" b="1" dirty="0">
                <a:solidFill>
                  <a:srgbClr val="445469"/>
                </a:solidFill>
                <a:latin typeface="微软雅黑" panose="020B0503020204020204" pitchFamily="34" charset="-122"/>
                <a:ea typeface="微软雅黑" panose="020B0503020204020204" pitchFamily="34" charset="-122"/>
                <a:cs typeface="+mn-ea"/>
                <a:sym typeface="+mn-lt"/>
              </a:rPr>
              <a:t>对视图建立索引将提升使用视图的检索效率。</a:t>
            </a:r>
          </a:p>
          <a:p>
            <a:pPr marL="342900" indent="-342900" algn="just" defTabSz="914400" fontAlgn="auto">
              <a:lnSpc>
                <a:spcPct val="150000"/>
              </a:lnSpc>
              <a:spcBef>
                <a:spcPts val="0"/>
              </a:spcBef>
              <a:spcAft>
                <a:spcPts val="0"/>
              </a:spcAft>
              <a:buFont typeface="+mj-ea"/>
              <a:buAutoNum type="circleNumDbPlain"/>
            </a:pPr>
            <a:r>
              <a:rPr lang="en-US" sz="1600" b="1" dirty="0">
                <a:solidFill>
                  <a:srgbClr val="445469"/>
                </a:solidFill>
                <a:latin typeface="微软雅黑" panose="020B0503020204020204" pitchFamily="34" charset="-122"/>
                <a:ea typeface="微软雅黑" panose="020B0503020204020204" pitchFamily="34" charset="-122"/>
                <a:cs typeface="+mn-ea"/>
                <a:sym typeface="+mn-lt"/>
              </a:rPr>
              <a:t>注意唯一索引和全文对于NULL的处理方式。</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dirty="0"/>
              <a:t>主要内容</a:t>
            </a:r>
          </a:p>
        </p:txBody>
      </p:sp>
      <p:grpSp>
        <p:nvGrpSpPr>
          <p:cNvPr id="64" name="组合 63"/>
          <p:cNvGrpSpPr/>
          <p:nvPr/>
        </p:nvGrpSpPr>
        <p:grpSpPr>
          <a:xfrm>
            <a:off x="602260" y="1804194"/>
            <a:ext cx="6030315" cy="632563"/>
            <a:chOff x="1288060" y="2515394"/>
            <a:chExt cx="6030315" cy="632563"/>
          </a:xfrm>
        </p:grpSpPr>
        <p:sp>
          <p:nvSpPr>
            <p:cNvPr id="41" name="矩形 40"/>
            <p:cNvSpPr/>
            <p:nvPr/>
          </p:nvSpPr>
          <p:spPr>
            <a:xfrm>
              <a:off x="2060575" y="2515394"/>
              <a:ext cx="2590800" cy="533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151869" y="2515394"/>
              <a:ext cx="2347106" cy="491490"/>
            </a:xfrm>
            <a:prstGeom prst="rect">
              <a:avLst/>
            </a:prstGeom>
            <a:noFill/>
          </p:spPr>
          <p:txBody>
            <a:bodyPr wrap="square" rtlCol="0">
              <a:spAutoFit/>
            </a:bodyPr>
            <a:lstStyle/>
            <a:p>
              <a:pPr>
                <a:lnSpc>
                  <a:spcPct val="130000"/>
                </a:lnSpc>
              </a:pPr>
              <a:r>
                <a:rPr lang="zh-CN" altLang="en-US" sz="2000" dirty="0"/>
                <a:t>视图</a:t>
              </a:r>
              <a:endParaRPr lang="zh-CN" altLang="zh-CN" sz="2000" dirty="0"/>
            </a:p>
          </p:txBody>
        </p:sp>
        <p:cxnSp>
          <p:nvCxnSpPr>
            <p:cNvPr id="9" name="直接连接符 8"/>
            <p:cNvCxnSpPr/>
            <p:nvPr/>
          </p:nvCxnSpPr>
          <p:spPr bwMode="auto">
            <a:xfrm>
              <a:off x="1374775" y="3147957"/>
              <a:ext cx="5943600" cy="0"/>
            </a:xfrm>
            <a:prstGeom prst="line">
              <a:avLst/>
            </a:prstGeom>
            <a:solidFill>
              <a:schemeClr val="accent1"/>
            </a:solidFill>
            <a:ln w="28575" cap="flat" cmpd="sng" algn="ctr">
              <a:solidFill>
                <a:srgbClr val="FFC000"/>
              </a:solidFill>
              <a:prstDash val="solid"/>
              <a:round/>
              <a:headEnd type="none" w="med" len="med"/>
              <a:tailEnd type="none" w="med" len="med"/>
            </a:ln>
            <a:effectLst/>
          </p:spPr>
        </p:cxnSp>
        <p:grpSp>
          <p:nvGrpSpPr>
            <p:cNvPr id="11" name="组合 10"/>
            <p:cNvGrpSpPr/>
            <p:nvPr/>
          </p:nvGrpSpPr>
          <p:grpSpPr>
            <a:xfrm>
              <a:off x="1288060" y="2521302"/>
              <a:ext cx="579307" cy="626655"/>
              <a:chOff x="6242320" y="1105727"/>
              <a:chExt cx="579005" cy="626656"/>
            </a:xfrm>
          </p:grpSpPr>
          <p:sp>
            <p:nvSpPr>
              <p:cNvPr id="12" name="TextBox 6"/>
              <p:cNvSpPr txBox="1"/>
              <p:nvPr/>
            </p:nvSpPr>
            <p:spPr>
              <a:xfrm>
                <a:off x="6327224" y="1105727"/>
                <a:ext cx="448425" cy="492443"/>
              </a:xfrm>
              <a:prstGeom prst="rect">
                <a:avLst/>
              </a:prstGeom>
              <a:noFill/>
            </p:spPr>
            <p:txBody>
              <a:bodyPr vert="horz" wrap="square" lIns="0" tIns="0" rIns="0" bIns="0" rtlCol="0" anchor="ctr">
                <a:spAutoFit/>
              </a:bodyPr>
              <a:lstStyle/>
              <a:p>
                <a:pPr algn="l"/>
                <a:r>
                  <a:rPr lang="en-US" altLang="zh-CN" sz="3200" dirty="0">
                    <a:solidFill>
                      <a:srgbClr val="FF9900"/>
                    </a:solidFill>
                    <a:latin typeface="Impact" panose="020B0806030902050204" pitchFamily="34" charset="0"/>
                    <a:ea typeface="微软雅黑" panose="020B0503020204020204" pitchFamily="34" charset="-122"/>
                  </a:rPr>
                  <a:t>01</a:t>
                </a:r>
                <a:endParaRPr lang="zh-CN" altLang="en-US" sz="3200" dirty="0">
                  <a:solidFill>
                    <a:srgbClr val="FF9900"/>
                  </a:solidFill>
                  <a:latin typeface="微软雅黑" panose="020B0503020204020204" pitchFamily="34" charset="-122"/>
                  <a:ea typeface="微软雅黑" panose="020B0503020204020204" pitchFamily="34" charset="-122"/>
                </a:endParaRPr>
              </a:p>
            </p:txBody>
          </p:sp>
          <p:sp>
            <p:nvSpPr>
              <p:cNvPr id="13" name="文本框 22"/>
              <p:cNvSpPr txBox="1"/>
              <p:nvPr/>
            </p:nvSpPr>
            <p:spPr>
              <a:xfrm>
                <a:off x="6242320" y="151693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grpSp>
      <p:grpSp>
        <p:nvGrpSpPr>
          <p:cNvPr id="67" name="组合 66"/>
          <p:cNvGrpSpPr/>
          <p:nvPr/>
        </p:nvGrpSpPr>
        <p:grpSpPr>
          <a:xfrm>
            <a:off x="602260" y="3904457"/>
            <a:ext cx="6106515" cy="668031"/>
            <a:chOff x="1288060" y="4615657"/>
            <a:chExt cx="6106515" cy="668031"/>
          </a:xfrm>
        </p:grpSpPr>
        <p:grpSp>
          <p:nvGrpSpPr>
            <p:cNvPr id="66" name="组合 65"/>
            <p:cNvGrpSpPr/>
            <p:nvPr/>
          </p:nvGrpSpPr>
          <p:grpSpPr>
            <a:xfrm>
              <a:off x="1288060" y="4615657"/>
              <a:ext cx="6106515" cy="668031"/>
              <a:chOff x="1288060" y="4615657"/>
              <a:chExt cx="6106515" cy="668031"/>
            </a:xfrm>
          </p:grpSpPr>
          <p:sp>
            <p:nvSpPr>
              <p:cNvPr id="43" name="矩形 42"/>
              <p:cNvSpPr/>
              <p:nvPr/>
            </p:nvSpPr>
            <p:spPr>
              <a:xfrm>
                <a:off x="2060575" y="4615657"/>
                <a:ext cx="25908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288060" y="4635789"/>
                <a:ext cx="579307" cy="620494"/>
                <a:chOff x="6242320" y="3640739"/>
                <a:chExt cx="579005" cy="620494"/>
              </a:xfrm>
            </p:grpSpPr>
            <p:sp>
              <p:nvSpPr>
                <p:cNvPr id="18" name="TextBox 6"/>
                <p:cNvSpPr txBox="1"/>
                <p:nvPr/>
              </p:nvSpPr>
              <p:spPr>
                <a:xfrm>
                  <a:off x="6327224" y="3640739"/>
                  <a:ext cx="448425" cy="492443"/>
                </a:xfrm>
                <a:prstGeom prst="rect">
                  <a:avLst/>
                </a:prstGeom>
                <a:noFill/>
              </p:spPr>
              <p:txBody>
                <a:bodyPr vert="horz" wrap="square" lIns="0" tIns="0" rIns="0" bIns="0" rtlCol="0" anchor="ctr">
                  <a:spAutoFit/>
                </a:bodyPr>
                <a:lstStyle/>
                <a:p>
                  <a:pPr algn="l"/>
                  <a:r>
                    <a:rPr lang="en-US" altLang="zh-CN" sz="3200" dirty="0">
                      <a:solidFill>
                        <a:srgbClr val="00B050"/>
                      </a:solidFill>
                      <a:latin typeface="Impact" panose="020B0806030902050204" pitchFamily="34" charset="0"/>
                      <a:ea typeface="微软雅黑" panose="020B0503020204020204" pitchFamily="34" charset="-122"/>
                    </a:rPr>
                    <a:t>03</a:t>
                  </a:r>
                  <a:endParaRPr lang="zh-CN" altLang="en-US" sz="3200" dirty="0">
                    <a:solidFill>
                      <a:srgbClr val="00B050"/>
                    </a:solidFill>
                    <a:latin typeface="微软雅黑" panose="020B0503020204020204" pitchFamily="34" charset="-122"/>
                    <a:ea typeface="微软雅黑" panose="020B0503020204020204" pitchFamily="34" charset="-122"/>
                  </a:endParaRPr>
                </a:p>
              </p:txBody>
            </p:sp>
            <p:sp>
              <p:nvSpPr>
                <p:cNvPr id="19" name="文本框 24"/>
                <p:cNvSpPr txBox="1"/>
                <p:nvPr/>
              </p:nvSpPr>
              <p:spPr>
                <a:xfrm>
                  <a:off x="6242320" y="4045789"/>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cxnSp>
            <p:nvCxnSpPr>
              <p:cNvPr id="23" name="直接连接符 22"/>
              <p:cNvCxnSpPr/>
              <p:nvPr/>
            </p:nvCxnSpPr>
            <p:spPr bwMode="auto">
              <a:xfrm>
                <a:off x="1374775" y="5283688"/>
                <a:ext cx="6019800" cy="0"/>
              </a:xfrm>
              <a:prstGeom prst="line">
                <a:avLst/>
              </a:prstGeom>
              <a:solidFill>
                <a:schemeClr val="accent1"/>
              </a:solidFill>
              <a:ln w="28575" cap="flat" cmpd="sng" algn="ctr">
                <a:solidFill>
                  <a:srgbClr val="FF8181"/>
                </a:solidFill>
                <a:prstDash val="solid"/>
                <a:round/>
                <a:headEnd type="none" w="med" len="med"/>
                <a:tailEnd type="none" w="med" len="med"/>
              </a:ln>
              <a:effectLst/>
            </p:spPr>
          </p:cxnSp>
        </p:grpSp>
        <p:sp>
          <p:nvSpPr>
            <p:cNvPr id="21" name="TextBox 20"/>
            <p:cNvSpPr txBox="1"/>
            <p:nvPr/>
          </p:nvSpPr>
          <p:spPr>
            <a:xfrm>
              <a:off x="2151869" y="4696474"/>
              <a:ext cx="3566306" cy="491490"/>
            </a:xfrm>
            <a:prstGeom prst="rect">
              <a:avLst/>
            </a:prstGeom>
            <a:noFill/>
          </p:spPr>
          <p:txBody>
            <a:bodyPr wrap="square" rtlCol="0">
              <a:spAutoFit/>
            </a:bodyPr>
            <a:lstStyle/>
            <a:p>
              <a:pPr>
                <a:lnSpc>
                  <a:spcPct val="130000"/>
                </a:lnSpc>
              </a:pPr>
              <a:r>
                <a:rPr lang="zh-CN" altLang="en-US" sz="2000" dirty="0"/>
                <a:t>索引</a:t>
              </a:r>
            </a:p>
          </p:txBody>
        </p:sp>
      </p:grpSp>
      <p:grpSp>
        <p:nvGrpSpPr>
          <p:cNvPr id="65" name="组合 64"/>
          <p:cNvGrpSpPr/>
          <p:nvPr/>
        </p:nvGrpSpPr>
        <p:grpSpPr>
          <a:xfrm>
            <a:off x="602260" y="2890044"/>
            <a:ext cx="6106515" cy="666750"/>
            <a:chOff x="1288060" y="3601244"/>
            <a:chExt cx="6106515" cy="666750"/>
          </a:xfrm>
        </p:grpSpPr>
        <p:sp>
          <p:nvSpPr>
            <p:cNvPr id="42" name="矩形 41"/>
            <p:cNvSpPr/>
            <p:nvPr/>
          </p:nvSpPr>
          <p:spPr>
            <a:xfrm>
              <a:off x="2060575" y="3601244"/>
              <a:ext cx="2590800" cy="533400"/>
            </a:xfrm>
            <a:prstGeom prst="rect">
              <a:avLst/>
            </a:prstGeom>
            <a:solidFill>
              <a:srgbClr val="28A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288060" y="3623526"/>
              <a:ext cx="579307" cy="631762"/>
              <a:chOff x="6242320" y="2373233"/>
              <a:chExt cx="579005" cy="631762"/>
            </a:xfrm>
          </p:grpSpPr>
          <p:sp>
            <p:nvSpPr>
              <p:cNvPr id="15" name="TextBox 6"/>
              <p:cNvSpPr txBox="1"/>
              <p:nvPr/>
            </p:nvSpPr>
            <p:spPr>
              <a:xfrm>
                <a:off x="6327224" y="2373233"/>
                <a:ext cx="448425" cy="492443"/>
              </a:xfrm>
              <a:prstGeom prst="rect">
                <a:avLst/>
              </a:prstGeom>
              <a:noFill/>
            </p:spPr>
            <p:txBody>
              <a:bodyPr vert="horz" wrap="square" lIns="0" tIns="0" rIns="0" bIns="0" rtlCol="0" anchor="ctr">
                <a:spAutoFit/>
              </a:bodyPr>
              <a:lstStyle/>
              <a:p>
                <a:pPr algn="l"/>
                <a:r>
                  <a:rPr lang="en-US" altLang="zh-CN" sz="3200" dirty="0">
                    <a:solidFill>
                      <a:srgbClr val="01ACBE"/>
                    </a:solidFill>
                    <a:latin typeface="Impact" panose="020B0806030902050204" pitchFamily="34" charset="0"/>
                    <a:ea typeface="微软雅黑" panose="020B0503020204020204" pitchFamily="34" charset="-122"/>
                  </a:rPr>
                  <a:t>02</a:t>
                </a:r>
                <a:endParaRPr lang="zh-CN" altLang="en-US" sz="3200" dirty="0">
                  <a:solidFill>
                    <a:srgbClr val="01ACBE"/>
                  </a:solidFill>
                  <a:latin typeface="微软雅黑" panose="020B0503020204020204" pitchFamily="34" charset="-122"/>
                  <a:ea typeface="微软雅黑" panose="020B0503020204020204" pitchFamily="34" charset="-122"/>
                </a:endParaRPr>
              </a:p>
            </p:txBody>
          </p:sp>
          <p:sp>
            <p:nvSpPr>
              <p:cNvPr id="16"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sp>
          <p:nvSpPr>
            <p:cNvPr id="20" name="TextBox 19"/>
            <p:cNvSpPr txBox="1"/>
            <p:nvPr/>
          </p:nvSpPr>
          <p:spPr>
            <a:xfrm>
              <a:off x="2151869" y="3623151"/>
              <a:ext cx="2499506" cy="491490"/>
            </a:xfrm>
            <a:prstGeom prst="rect">
              <a:avLst/>
            </a:prstGeom>
            <a:noFill/>
          </p:spPr>
          <p:txBody>
            <a:bodyPr wrap="square" rtlCol="0">
              <a:spAutoFit/>
            </a:bodyPr>
            <a:lstStyle/>
            <a:p>
              <a:pPr>
                <a:lnSpc>
                  <a:spcPct val="130000"/>
                </a:lnSpc>
              </a:pPr>
              <a:r>
                <a:rPr lang="en-US" altLang="zh-CN" sz="2000" dirty="0"/>
                <a:t>MySQL</a:t>
              </a:r>
              <a:r>
                <a:rPr lang="zh-CN" altLang="en-US" sz="2000" dirty="0"/>
                <a:t>视图管理</a:t>
              </a:r>
            </a:p>
          </p:txBody>
        </p:sp>
        <p:cxnSp>
          <p:nvCxnSpPr>
            <p:cNvPr id="22" name="直接连接符 21"/>
            <p:cNvCxnSpPr/>
            <p:nvPr/>
          </p:nvCxnSpPr>
          <p:spPr bwMode="auto">
            <a:xfrm>
              <a:off x="1374775" y="4267994"/>
              <a:ext cx="6019800" cy="0"/>
            </a:xfrm>
            <a:prstGeom prst="line">
              <a:avLst/>
            </a:prstGeom>
            <a:solidFill>
              <a:schemeClr val="accent1"/>
            </a:solidFill>
            <a:ln w="28575" cap="flat" cmpd="sng" algn="ctr">
              <a:solidFill>
                <a:srgbClr val="00DBD6"/>
              </a:solidFill>
              <a:prstDash val="solid"/>
              <a:round/>
              <a:headEnd type="none" w="med" len="med"/>
              <a:tailEnd type="none" w="med" len="med"/>
            </a:ln>
            <a:effectLst/>
          </p:spPr>
        </p:cxnSp>
      </p:grpSp>
      <p:sp>
        <p:nvSpPr>
          <p:cNvPr id="28" name="矩形 27"/>
          <p:cNvSpPr/>
          <p:nvPr/>
        </p:nvSpPr>
        <p:spPr>
          <a:xfrm>
            <a:off x="4041616" y="1832769"/>
            <a:ext cx="717550" cy="491490"/>
          </a:xfrm>
          <a:prstGeom prst="rect">
            <a:avLst/>
          </a:prstGeom>
        </p:spPr>
        <p:txBody>
          <a:bodyPr wrap="none">
            <a:spAutoFit/>
          </a:bodyPr>
          <a:lstStyle/>
          <a:p>
            <a:pPr marL="0" lvl="1">
              <a:lnSpc>
                <a:spcPct val="130000"/>
              </a:lnSpc>
              <a:spcBef>
                <a:spcPct val="30000"/>
              </a:spcBef>
            </a:pPr>
            <a:r>
              <a:rPr lang="en-US" altLang="zh-CN" sz="2000" dirty="0">
                <a:latin typeface="Times New Roman" panose="02020603050405020304" pitchFamily="18" charset="0"/>
              </a:rPr>
              <a:t>View</a:t>
            </a:r>
          </a:p>
        </p:txBody>
      </p:sp>
      <p:sp>
        <p:nvSpPr>
          <p:cNvPr id="30" name="矩形 29"/>
          <p:cNvSpPr/>
          <p:nvPr/>
        </p:nvSpPr>
        <p:spPr>
          <a:xfrm>
            <a:off x="4041775" y="2908821"/>
            <a:ext cx="1635760" cy="491490"/>
          </a:xfrm>
          <a:prstGeom prst="rect">
            <a:avLst/>
          </a:prstGeom>
        </p:spPr>
        <p:txBody>
          <a:bodyPr wrap="none">
            <a:spAutoFit/>
          </a:bodyPr>
          <a:lstStyle/>
          <a:p>
            <a:pPr marL="0" lvl="1" algn="l">
              <a:lnSpc>
                <a:spcPct val="130000"/>
              </a:lnSpc>
              <a:spcBef>
                <a:spcPct val="30000"/>
              </a:spcBef>
            </a:pPr>
            <a:r>
              <a:rPr lang="en-US" sz="2000">
                <a:sym typeface="+mn-ea"/>
              </a:rPr>
              <a:t>MySQL View</a:t>
            </a:r>
            <a:endParaRPr lang="en-US" sz="2000" dirty="0">
              <a:latin typeface="Times New Roman" panose="02020603050405020304" pitchFamily="18" charset="0"/>
            </a:endParaRPr>
          </a:p>
        </p:txBody>
      </p:sp>
      <p:sp>
        <p:nvSpPr>
          <p:cNvPr id="31" name="矩形 30"/>
          <p:cNvSpPr/>
          <p:nvPr/>
        </p:nvSpPr>
        <p:spPr>
          <a:xfrm>
            <a:off x="4041775" y="3946684"/>
            <a:ext cx="761365" cy="491490"/>
          </a:xfrm>
          <a:prstGeom prst="rect">
            <a:avLst/>
          </a:prstGeom>
        </p:spPr>
        <p:txBody>
          <a:bodyPr wrap="none">
            <a:spAutoFit/>
          </a:bodyPr>
          <a:lstStyle/>
          <a:p>
            <a:pPr marL="0" lvl="1">
              <a:lnSpc>
                <a:spcPct val="130000"/>
              </a:lnSpc>
              <a:spcBef>
                <a:spcPct val="30000"/>
              </a:spcBef>
            </a:pPr>
            <a:r>
              <a:rPr lang="en-US" altLang="zh-CN" sz="2000" dirty="0">
                <a:latin typeface="Times New Roman" panose="02020603050405020304" pitchFamily="18" charset="0"/>
              </a:rPr>
              <a:t>Index</a:t>
            </a:r>
          </a:p>
        </p:txBody>
      </p:sp>
      <p:grpSp>
        <p:nvGrpSpPr>
          <p:cNvPr id="2" name="组合 1"/>
          <p:cNvGrpSpPr/>
          <p:nvPr/>
        </p:nvGrpSpPr>
        <p:grpSpPr>
          <a:xfrm>
            <a:off x="602895" y="4744879"/>
            <a:ext cx="6106515" cy="666750"/>
            <a:chOff x="1288060" y="3601244"/>
            <a:chExt cx="6106515" cy="666750"/>
          </a:xfrm>
        </p:grpSpPr>
        <p:sp>
          <p:nvSpPr>
            <p:cNvPr id="5" name="矩形 4"/>
            <p:cNvSpPr/>
            <p:nvPr/>
          </p:nvSpPr>
          <p:spPr>
            <a:xfrm>
              <a:off x="2060575" y="3601244"/>
              <a:ext cx="2590800" cy="533400"/>
            </a:xfrm>
            <a:prstGeom prst="rect">
              <a:avLst/>
            </a:prstGeom>
            <a:solidFill>
              <a:srgbClr val="28A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288060" y="3623685"/>
              <a:ext cx="579307" cy="631603"/>
              <a:chOff x="6242320" y="2373392"/>
              <a:chExt cx="579005" cy="631603"/>
            </a:xfrm>
          </p:grpSpPr>
          <p:sp>
            <p:nvSpPr>
              <p:cNvPr id="10" name="TextBox 6"/>
              <p:cNvSpPr txBox="1"/>
              <p:nvPr/>
            </p:nvSpPr>
            <p:spPr>
              <a:xfrm>
                <a:off x="6327224" y="2373392"/>
                <a:ext cx="448425" cy="492125"/>
              </a:xfrm>
              <a:prstGeom prst="rect">
                <a:avLst/>
              </a:prstGeom>
              <a:noFill/>
            </p:spPr>
            <p:txBody>
              <a:bodyPr vert="horz" wrap="square" lIns="0" tIns="0" rIns="0" bIns="0" rtlCol="0" anchor="ctr">
                <a:spAutoFit/>
              </a:bodyPr>
              <a:lstStyle/>
              <a:p>
                <a:pPr algn="l"/>
                <a:r>
                  <a:rPr lang="en-US" altLang="zh-CN" sz="3200" dirty="0">
                    <a:solidFill>
                      <a:srgbClr val="01ACBE"/>
                    </a:solidFill>
                    <a:latin typeface="Impact" panose="020B0806030902050204" pitchFamily="34" charset="0"/>
                    <a:ea typeface="微软雅黑" panose="020B0503020204020204" pitchFamily="34" charset="-122"/>
                  </a:rPr>
                  <a:t>04</a:t>
                </a:r>
                <a:endParaRPr lang="zh-CN" altLang="en-US" sz="3200" dirty="0">
                  <a:solidFill>
                    <a:srgbClr val="01ACBE"/>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6242320" y="2789551"/>
                <a:ext cx="579005" cy="215444"/>
              </a:xfrm>
              <a:prstGeom prst="rect">
                <a:avLst/>
              </a:prstGeom>
              <a:noFill/>
            </p:spPr>
            <p:txBody>
              <a:bodyPr wrap="none" rtlCol="0">
                <a:spAutoFit/>
              </a:bodyPr>
              <a:lstStyle/>
              <a:p>
                <a:r>
                  <a:rPr lang="en-US" altLang="zh-CN" sz="800" b="1" dirty="0">
                    <a:solidFill>
                      <a:srgbClr val="818181"/>
                    </a:solidFill>
                    <a:latin typeface="Leelawadee" panose="020B0502040204020203" pitchFamily="34" charset="-34"/>
                    <a:cs typeface="Leelawadee" panose="020B0502040204020203" pitchFamily="34" charset="-34"/>
                  </a:rPr>
                  <a:t>OPTION</a:t>
                </a:r>
                <a:endParaRPr lang="zh-CN" altLang="en-US" sz="800" b="1" dirty="0">
                  <a:solidFill>
                    <a:srgbClr val="818181"/>
                  </a:solidFill>
                  <a:latin typeface="Leelawadee" panose="020B0502040204020203" pitchFamily="34" charset="-34"/>
                  <a:cs typeface="Leelawadee" panose="020B0502040204020203" pitchFamily="34" charset="-34"/>
                </a:endParaRPr>
              </a:p>
            </p:txBody>
          </p:sp>
        </p:grpSp>
        <p:sp>
          <p:nvSpPr>
            <p:cNvPr id="25" name="TextBox 19"/>
            <p:cNvSpPr txBox="1"/>
            <p:nvPr/>
          </p:nvSpPr>
          <p:spPr>
            <a:xfrm>
              <a:off x="2151869" y="3623151"/>
              <a:ext cx="2499506" cy="491490"/>
            </a:xfrm>
            <a:prstGeom prst="rect">
              <a:avLst/>
            </a:prstGeom>
            <a:noFill/>
          </p:spPr>
          <p:txBody>
            <a:bodyPr wrap="square" rtlCol="0">
              <a:spAutoFit/>
            </a:bodyPr>
            <a:lstStyle/>
            <a:p>
              <a:pPr>
                <a:lnSpc>
                  <a:spcPct val="130000"/>
                </a:lnSpc>
              </a:pPr>
              <a:r>
                <a:rPr lang="en-US" altLang="zh-CN" sz="2000" dirty="0"/>
                <a:t>MySQL</a:t>
              </a:r>
              <a:r>
                <a:rPr lang="zh-CN" altLang="en-US" sz="2000" dirty="0"/>
                <a:t>索引管理</a:t>
              </a:r>
            </a:p>
          </p:txBody>
        </p:sp>
        <p:cxnSp>
          <p:nvCxnSpPr>
            <p:cNvPr id="26" name="直接连接符 25"/>
            <p:cNvCxnSpPr/>
            <p:nvPr/>
          </p:nvCxnSpPr>
          <p:spPr bwMode="auto">
            <a:xfrm>
              <a:off x="1374775" y="4267994"/>
              <a:ext cx="6019800" cy="0"/>
            </a:xfrm>
            <a:prstGeom prst="line">
              <a:avLst/>
            </a:prstGeom>
            <a:solidFill>
              <a:schemeClr val="accent1"/>
            </a:solidFill>
            <a:ln w="28575" cap="flat" cmpd="sng" algn="ctr">
              <a:solidFill>
                <a:srgbClr val="00DBD6"/>
              </a:solidFill>
              <a:prstDash val="solid"/>
              <a:round/>
              <a:headEnd type="none" w="med" len="med"/>
              <a:tailEnd type="none" w="med" len="med"/>
            </a:ln>
            <a:effectLst/>
          </p:spPr>
        </p:cxnSp>
      </p:grpSp>
      <p:sp>
        <p:nvSpPr>
          <p:cNvPr id="27" name="矩形 26"/>
          <p:cNvSpPr/>
          <p:nvPr/>
        </p:nvSpPr>
        <p:spPr>
          <a:xfrm>
            <a:off x="4042410" y="4763656"/>
            <a:ext cx="1710690" cy="491490"/>
          </a:xfrm>
          <a:prstGeom prst="rect">
            <a:avLst/>
          </a:prstGeom>
        </p:spPr>
        <p:txBody>
          <a:bodyPr wrap="none">
            <a:spAutoFit/>
          </a:bodyPr>
          <a:lstStyle/>
          <a:p>
            <a:pPr marL="0" lvl="1" algn="l">
              <a:lnSpc>
                <a:spcPct val="130000"/>
              </a:lnSpc>
              <a:spcBef>
                <a:spcPct val="30000"/>
              </a:spcBef>
            </a:pPr>
            <a:r>
              <a:rPr lang="en-US" sz="2000">
                <a:sym typeface="+mn-ea"/>
              </a:rPr>
              <a:t>MySQL Index</a:t>
            </a:r>
            <a:endParaRPr lang="en-US" sz="2000" dirty="0">
              <a:latin typeface="Times New Roman" panose="02020603050405020304" pitchFamily="18" charset="0"/>
            </a:endParaRPr>
          </a:p>
        </p:txBody>
      </p:sp>
      <p:pic>
        <p:nvPicPr>
          <p:cNvPr id="33" name="图片 32"/>
          <p:cNvPicPr>
            <a:picLocks noChangeAspect="1"/>
          </p:cNvPicPr>
          <p:nvPr/>
        </p:nvPicPr>
        <p:blipFill>
          <a:blip r:embed="rId2"/>
          <a:srcRect l="-14" t="5179" r="14" b="-520"/>
          <a:stretch>
            <a:fillRect/>
          </a:stretch>
        </p:blipFill>
        <p:spPr>
          <a:xfrm>
            <a:off x="7165975" y="2337435"/>
            <a:ext cx="4568190" cy="279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ppt_x"/>
                                          </p:val>
                                        </p:tav>
                                        <p:tav tm="100000">
                                          <p:val>
                                            <p:strVal val="#ppt_x"/>
                                          </p:val>
                                        </p:tav>
                                      </p:tavLst>
                                    </p:anim>
                                    <p:anim calcmode="lin" valueType="num">
                                      <p:cBhvr additive="base">
                                        <p:cTn id="1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additive="base">
                                        <p:cTn id="17" dur="500" fill="hold"/>
                                        <p:tgtEl>
                                          <p:spTgt spid="65"/>
                                        </p:tgtEl>
                                        <p:attrNameLst>
                                          <p:attrName>ppt_x</p:attrName>
                                        </p:attrNameLst>
                                      </p:cBhvr>
                                      <p:tavLst>
                                        <p:tav tm="0">
                                          <p:val>
                                            <p:strVal val="#ppt_x"/>
                                          </p:val>
                                        </p:tav>
                                        <p:tav tm="100000">
                                          <p:val>
                                            <p:strVal val="#ppt_x"/>
                                          </p:val>
                                        </p:tav>
                                      </p:tavLst>
                                    </p:anim>
                                    <p:anim calcmode="lin" valueType="num">
                                      <p:cBhvr additive="base">
                                        <p:cTn id="18" dur="500" fill="hold"/>
                                        <p:tgtEl>
                                          <p:spTgt spid="6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500" fill="hold"/>
                                        <p:tgtEl>
                                          <p:spTgt spid="67"/>
                                        </p:tgtEl>
                                        <p:attrNameLst>
                                          <p:attrName>ppt_x</p:attrName>
                                        </p:attrNameLst>
                                      </p:cBhvr>
                                      <p:tavLst>
                                        <p:tav tm="0">
                                          <p:val>
                                            <p:strVal val="#ppt_x"/>
                                          </p:val>
                                        </p:tav>
                                        <p:tav tm="100000">
                                          <p:val>
                                            <p:strVal val="#ppt_x"/>
                                          </p:val>
                                        </p:tav>
                                      </p:tavLst>
                                    </p:anim>
                                    <p:anim calcmode="lin" valueType="num">
                                      <p:cBhvr additive="base">
                                        <p:cTn id="28" dur="500" fill="hold"/>
                                        <p:tgtEl>
                                          <p:spTgt spid="6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1"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7.1  </a:t>
            </a:r>
            <a:r>
              <a:rPr lang="zh-CN" altLang="en-US" dirty="0"/>
              <a:t>视图</a:t>
            </a:r>
          </a:p>
        </p:txBody>
      </p:sp>
      <p:sp>
        <p:nvSpPr>
          <p:cNvPr id="5" name="内容占位符 4"/>
          <p:cNvSpPr>
            <a:spLocks noGrp="1"/>
          </p:cNvSpPr>
          <p:nvPr>
            <p:ph idx="1"/>
          </p:nvPr>
        </p:nvSpPr>
        <p:spPr>
          <a:xfrm>
            <a:off x="619125" y="1056640"/>
            <a:ext cx="10978515" cy="765175"/>
          </a:xfrm>
        </p:spPr>
        <p:txBody>
          <a:bodyPr>
            <a:noAutofit/>
          </a:bodyPr>
          <a:lstStyle/>
          <a:p>
            <a:pPr marL="0" indent="0">
              <a:lnSpc>
                <a:spcPct val="150000"/>
              </a:lnSpc>
              <a:buNone/>
            </a:pPr>
            <a:r>
              <a:rPr lang="en-US" altLang="zh-CN" dirty="0"/>
              <a:t>1. </a:t>
            </a:r>
            <a:r>
              <a:rPr lang="zh-CN" altLang="en-US" dirty="0"/>
              <a:t>视图定义</a:t>
            </a:r>
            <a:r>
              <a:rPr lang="en-US" altLang="zh-CN" dirty="0"/>
              <a:t> </a:t>
            </a:r>
            <a:endParaRPr lang="zh-CN" altLang="en-US" dirty="0"/>
          </a:p>
        </p:txBody>
      </p:sp>
      <p:sp>
        <p:nvSpPr>
          <p:cNvPr id="48" name="矩形 47"/>
          <p:cNvSpPr/>
          <p:nvPr/>
        </p:nvSpPr>
        <p:spPr>
          <a:xfrm>
            <a:off x="765175" y="1821815"/>
            <a:ext cx="9464675" cy="4019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Wingdings" panose="05000000000000000000" charset="0"/>
              <a:buChar char="Ø"/>
            </a:pPr>
            <a:r>
              <a:rPr lang="zh-CN" altLang="en-US" sz="2000" dirty="0">
                <a:solidFill>
                  <a:schemeClr val="tx1"/>
                </a:solidFill>
              </a:rPr>
              <a:t>视图是在一个、多个基本表或视图基础上，通过查询语句定义的虚拟表格。</a:t>
            </a:r>
          </a:p>
        </p:txBody>
      </p:sp>
      <p:sp>
        <p:nvSpPr>
          <p:cNvPr id="33" name="内容占位符 4"/>
          <p:cNvSpPr>
            <a:spLocks noGrp="1"/>
          </p:cNvSpPr>
          <p:nvPr/>
        </p:nvSpPr>
        <p:spPr>
          <a:xfrm>
            <a:off x="1405890" y="2972435"/>
            <a:ext cx="1899285" cy="457200"/>
          </a:xfrm>
          <a:prstGeom prst="rect">
            <a:avLst/>
          </a:prstGeom>
          <a:solidFill>
            <a:schemeClr val="accent6">
              <a:lumMod val="40000"/>
              <a:lumOff val="60000"/>
            </a:schemeClr>
          </a:solidFill>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lnSpc>
                <a:spcPct val="100000"/>
              </a:lnSpc>
              <a:buNone/>
            </a:pPr>
            <a:r>
              <a:rPr lang="zh-CN" altLang="en-US" dirty="0"/>
              <a:t>基本表</a:t>
            </a:r>
          </a:p>
        </p:txBody>
      </p:sp>
      <p:sp>
        <p:nvSpPr>
          <p:cNvPr id="36" name="内容占位符 4"/>
          <p:cNvSpPr>
            <a:spLocks noGrp="1"/>
          </p:cNvSpPr>
          <p:nvPr/>
        </p:nvSpPr>
        <p:spPr>
          <a:xfrm>
            <a:off x="4727575" y="2893060"/>
            <a:ext cx="5771515" cy="615315"/>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a:lnSpc>
                <a:spcPct val="150000"/>
              </a:lnSpc>
              <a:buFont typeface="Wingdings" panose="05000000000000000000" charset="0"/>
              <a:buChar char="ü"/>
            </a:pPr>
            <a:r>
              <a:rPr lang="zh-CN" altLang="en-US" dirty="0"/>
              <a:t>相似：</a:t>
            </a:r>
          </a:p>
          <a:p>
            <a:pPr lvl="1">
              <a:lnSpc>
                <a:spcPct val="150000"/>
              </a:lnSpc>
              <a:buFont typeface="Wingdings" panose="05000000000000000000" charset="0"/>
              <a:buChar char="l"/>
            </a:pPr>
            <a:r>
              <a:rPr lang="zh-CN" altLang="en-US" dirty="0"/>
              <a:t>视图可用于SELECT语句中进行查询</a:t>
            </a:r>
          </a:p>
        </p:txBody>
      </p:sp>
      <p:sp>
        <p:nvSpPr>
          <p:cNvPr id="39" name="下箭头 38"/>
          <p:cNvSpPr/>
          <p:nvPr/>
        </p:nvSpPr>
        <p:spPr>
          <a:xfrm rot="16200000">
            <a:off x="3839660" y="3632190"/>
            <a:ext cx="583300" cy="635834"/>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44" name="直接连接符 43"/>
          <p:cNvCxnSpPr/>
          <p:nvPr/>
        </p:nvCxnSpPr>
        <p:spPr>
          <a:xfrm>
            <a:off x="4651375" y="3963035"/>
            <a:ext cx="5681980" cy="0"/>
          </a:xfrm>
          <a:prstGeom prst="line">
            <a:avLst/>
          </a:prstGeom>
        </p:spPr>
        <p:style>
          <a:lnRef idx="3">
            <a:schemeClr val="accent2"/>
          </a:lnRef>
          <a:fillRef idx="0">
            <a:schemeClr val="accent2"/>
          </a:fillRef>
          <a:effectRef idx="2">
            <a:schemeClr val="accent2"/>
          </a:effectRef>
          <a:fontRef idx="minor">
            <a:schemeClr val="tx1"/>
          </a:fontRef>
        </p:style>
      </p:cxnSp>
      <p:sp>
        <p:nvSpPr>
          <p:cNvPr id="9" name="文本框 8"/>
          <p:cNvSpPr txBox="1"/>
          <p:nvPr/>
        </p:nvSpPr>
        <p:spPr>
          <a:xfrm>
            <a:off x="2060575" y="3847465"/>
            <a:ext cx="589280" cy="460375"/>
          </a:xfrm>
          <a:prstGeom prst="rect">
            <a:avLst/>
          </a:prstGeom>
          <a:noFill/>
        </p:spPr>
        <p:txBody>
          <a:bodyPr wrap="none" rtlCol="0" anchor="t">
            <a:spAutoFit/>
          </a:bodyPr>
          <a:lstStyle/>
          <a:p>
            <a:r>
              <a:rPr lang="en-US" altLang="zh-CN">
                <a:sym typeface="+mn-ea"/>
              </a:rPr>
              <a:t>VS</a:t>
            </a:r>
          </a:p>
        </p:txBody>
      </p:sp>
      <p:sp>
        <p:nvSpPr>
          <p:cNvPr id="10" name="内容占位符 4"/>
          <p:cNvSpPr>
            <a:spLocks noGrp="1"/>
          </p:cNvSpPr>
          <p:nvPr/>
        </p:nvSpPr>
        <p:spPr>
          <a:xfrm>
            <a:off x="1450975" y="4572635"/>
            <a:ext cx="1899285" cy="457200"/>
          </a:xfrm>
          <a:prstGeom prst="rect">
            <a:avLst/>
          </a:prstGeom>
          <a:solidFill>
            <a:schemeClr val="accent6">
              <a:lumMod val="40000"/>
              <a:lumOff val="60000"/>
            </a:schemeClr>
          </a:solidFill>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lnSpc>
                <a:spcPct val="100000"/>
              </a:lnSpc>
              <a:buNone/>
            </a:pPr>
            <a:r>
              <a:rPr lang="zh-CN" altLang="en-US" dirty="0"/>
              <a:t>视图</a:t>
            </a:r>
          </a:p>
        </p:txBody>
      </p:sp>
      <p:sp>
        <p:nvSpPr>
          <p:cNvPr id="11" name="内容占位符 4"/>
          <p:cNvSpPr>
            <a:spLocks noGrp="1"/>
          </p:cNvSpPr>
          <p:nvPr/>
        </p:nvSpPr>
        <p:spPr>
          <a:xfrm>
            <a:off x="4727575" y="4039235"/>
            <a:ext cx="5771515" cy="2049145"/>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a:lnSpc>
                <a:spcPct val="150000"/>
              </a:lnSpc>
              <a:buFont typeface="Wingdings" panose="05000000000000000000" charset="0"/>
              <a:buChar char="ü"/>
            </a:pPr>
            <a:r>
              <a:rPr lang="zh-CN" altLang="en-US" dirty="0"/>
              <a:t>不同：</a:t>
            </a:r>
          </a:p>
          <a:p>
            <a:pPr lvl="1">
              <a:lnSpc>
                <a:spcPct val="150000"/>
              </a:lnSpc>
              <a:buFont typeface="Wingdings" panose="05000000000000000000" charset="0"/>
              <a:buChar char="l"/>
            </a:pPr>
            <a:r>
              <a:rPr lang="zh-CN" altLang="en-US" dirty="0"/>
              <a:t>视图</a:t>
            </a:r>
            <a:r>
              <a:rPr lang="zh-CN" altLang="en-US" b="1" dirty="0">
                <a:solidFill>
                  <a:schemeClr val="accent2"/>
                </a:solidFill>
              </a:rPr>
              <a:t>只存储定义语句</a:t>
            </a:r>
            <a:r>
              <a:rPr lang="zh-CN" altLang="en-US" dirty="0"/>
              <a:t>，不存储其数据</a:t>
            </a:r>
          </a:p>
          <a:p>
            <a:pPr lvl="1">
              <a:lnSpc>
                <a:spcPct val="150000"/>
              </a:lnSpc>
              <a:buFont typeface="Wingdings" panose="05000000000000000000" charset="0"/>
              <a:buChar char="l"/>
            </a:pPr>
            <a:r>
              <a:rPr lang="zh-CN" altLang="en-US" dirty="0"/>
              <a:t>当使用视图进行查询时，视图包含的数据才会临时生成。</a:t>
            </a:r>
          </a:p>
        </p:txBody>
      </p:sp>
      <p:sp>
        <p:nvSpPr>
          <p:cNvPr id="2" name="思想气泡: 云 1">
            <a:extLst>
              <a:ext uri="{FF2B5EF4-FFF2-40B4-BE49-F238E27FC236}">
                <a16:creationId xmlns:a16="http://schemas.microsoft.com/office/drawing/2014/main" id="{E8F9BB37-D6AA-36D6-DD0D-BAA5631BF7B1}"/>
              </a:ext>
            </a:extLst>
          </p:cNvPr>
          <p:cNvSpPr/>
          <p:nvPr/>
        </p:nvSpPr>
        <p:spPr>
          <a:xfrm>
            <a:off x="2637789" y="922212"/>
            <a:ext cx="3461386" cy="781049"/>
          </a:xfrm>
          <a:prstGeom prst="cloudCallout">
            <a:avLst>
              <a:gd name="adj1" fmla="val -60539"/>
              <a:gd name="adj2" fmla="val 396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2000" dirty="0"/>
              <a:t>“先定义，再使用”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33" grpId="0" animBg="1"/>
      <p:bldP spid="36" grpId="0"/>
      <p:bldP spid="39" grpId="0" animBg="1"/>
      <p:bldP spid="9" grpId="0"/>
      <p:bldP spid="10" grpId="0" animBg="1"/>
      <p:bldP spid="11" grpId="0"/>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7.4  </a:t>
            </a:r>
            <a:r>
              <a:rPr lang="zh-CN" altLang="en-US" dirty="0"/>
              <a:t>MySQL索引管理</a:t>
            </a:r>
          </a:p>
        </p:txBody>
      </p:sp>
      <p:sp>
        <p:nvSpPr>
          <p:cNvPr id="5" name="内容占位符 4"/>
          <p:cNvSpPr>
            <a:spLocks noGrp="1"/>
          </p:cNvSpPr>
          <p:nvPr>
            <p:ph idx="1"/>
          </p:nvPr>
        </p:nvSpPr>
        <p:spPr>
          <a:xfrm>
            <a:off x="619125" y="1056640"/>
            <a:ext cx="10978515" cy="765175"/>
          </a:xfrm>
        </p:spPr>
        <p:txBody>
          <a:bodyPr>
            <a:noAutofit/>
          </a:bodyPr>
          <a:lstStyle/>
          <a:p>
            <a:pPr marL="0" indent="0">
              <a:lnSpc>
                <a:spcPct val="150000"/>
              </a:lnSpc>
              <a:buNone/>
            </a:pPr>
            <a:r>
              <a:rPr lang="zh-CN" altLang="en-US" dirty="0"/>
              <a:t>１</a:t>
            </a:r>
            <a:r>
              <a:rPr lang="en-US" altLang="zh-CN" dirty="0"/>
              <a:t>. </a:t>
            </a:r>
            <a:r>
              <a:rPr lang="zh-CN" altLang="en-US" dirty="0"/>
              <a:t>索引的创建</a:t>
            </a:r>
          </a:p>
        </p:txBody>
      </p:sp>
      <p:sp>
        <p:nvSpPr>
          <p:cNvPr id="7" name="矩形 6"/>
          <p:cNvSpPr/>
          <p:nvPr/>
        </p:nvSpPr>
        <p:spPr>
          <a:xfrm>
            <a:off x="765175" y="2439035"/>
            <a:ext cx="10215880" cy="10668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835"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CREATE [UNIQUE | FULLTEXT | SPATIAL] INDEX 索引名称</a:t>
            </a:r>
          </a:p>
          <a:p>
            <a:pPr marL="0" marR="0" lvl="0" indent="0" algn="l" defTabSz="1219835"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ON 表名称(字段名称[(索引字符长度) [ASC | DESC]][,...]);</a:t>
            </a:r>
          </a:p>
        </p:txBody>
      </p:sp>
      <p:sp>
        <p:nvSpPr>
          <p:cNvPr id="36" name="内容占位符 4"/>
          <p:cNvSpPr>
            <a:spLocks noGrp="1"/>
          </p:cNvSpPr>
          <p:nvPr/>
        </p:nvSpPr>
        <p:spPr>
          <a:xfrm>
            <a:off x="764540" y="3810635"/>
            <a:ext cx="10216515" cy="2185670"/>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a:lnSpc>
                <a:spcPct val="150000"/>
              </a:lnSpc>
              <a:buFont typeface="Wingdings" panose="05000000000000000000" charset="0"/>
              <a:buChar char="ü"/>
            </a:pPr>
            <a:r>
              <a:rPr lang="zh-CN" altLang="en-US" sz="1600" dirty="0"/>
              <a:t>UNIQUE | FULLTEXT | SPATIAL为可选参数，用于指明索引类型。</a:t>
            </a:r>
          </a:p>
          <a:p>
            <a:pPr>
              <a:lnSpc>
                <a:spcPct val="150000"/>
              </a:lnSpc>
              <a:buFont typeface="Wingdings" panose="05000000000000000000" charset="0"/>
              <a:buChar char="ü"/>
            </a:pPr>
            <a:r>
              <a:rPr lang="zh-CN" altLang="en-US" sz="1600" dirty="0"/>
              <a:t>ON关键字指明索引针对的表。</a:t>
            </a:r>
          </a:p>
          <a:p>
            <a:pPr>
              <a:lnSpc>
                <a:spcPct val="150000"/>
              </a:lnSpc>
              <a:buFont typeface="Wingdings" panose="05000000000000000000" charset="0"/>
              <a:buChar char="ü"/>
            </a:pPr>
            <a:r>
              <a:rPr lang="zh-CN" altLang="en-US" sz="1600" dirty="0"/>
              <a:t>ASC和DESC表明索引的排序方式。</a:t>
            </a:r>
          </a:p>
          <a:p>
            <a:pPr>
              <a:lnSpc>
                <a:spcPct val="150000"/>
              </a:lnSpc>
              <a:buFont typeface="Wingdings" panose="05000000000000000000" charset="0"/>
              <a:buChar char="ü"/>
            </a:pPr>
            <a:r>
              <a:rPr lang="zh-CN" altLang="en-US" sz="1600" dirty="0"/>
              <a:t>当字段名称[(索引字符长度) [ASC | DESC]]只有一项时，将建立单列索引。当字段名称[(索引字符长度) [ASC | DESC]]有多项时，将建立复合索引。</a:t>
            </a:r>
          </a:p>
        </p:txBody>
      </p:sp>
      <p:sp>
        <p:nvSpPr>
          <p:cNvPr id="2" name="矩形 1"/>
          <p:cNvSpPr/>
          <p:nvPr/>
        </p:nvSpPr>
        <p:spPr>
          <a:xfrm>
            <a:off x="774700" y="1659255"/>
            <a:ext cx="10216515" cy="49276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83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使用CREATE INDEX语句创建索引</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a:t>
            </a:r>
            <a:r>
              <a:rPr lang="zh-CN" altLang="en-US" dirty="0"/>
              <a:t>４</a:t>
            </a:r>
            <a:r>
              <a:rPr lang="en-US" altLang="zh-CN" dirty="0"/>
              <a:t>  </a:t>
            </a:r>
            <a:r>
              <a:rPr lang="zh-CN" altLang="en-US" dirty="0">
                <a:sym typeface="+mn-ea"/>
              </a:rPr>
              <a:t>MySQL索引管理</a:t>
            </a:r>
            <a:endParaRPr lang="zh-CN" altLang="en-US" dirty="0"/>
          </a:p>
        </p:txBody>
      </p:sp>
      <p:sp>
        <p:nvSpPr>
          <p:cNvPr id="5" name="内容占位符 4"/>
          <p:cNvSpPr>
            <a:spLocks noGrp="1"/>
          </p:cNvSpPr>
          <p:nvPr>
            <p:ph idx="1"/>
          </p:nvPr>
        </p:nvSpPr>
        <p:spPr>
          <a:xfrm>
            <a:off x="619125" y="1056640"/>
            <a:ext cx="10978515" cy="765175"/>
          </a:xfrm>
        </p:spPr>
        <p:txBody>
          <a:bodyPr>
            <a:noAutofit/>
          </a:bodyPr>
          <a:lstStyle/>
          <a:p>
            <a:pPr marL="0" indent="0">
              <a:lnSpc>
                <a:spcPct val="150000"/>
              </a:lnSpc>
              <a:buNone/>
            </a:pPr>
            <a:r>
              <a:rPr lang="zh-CN" altLang="en-US" dirty="0"/>
              <a:t>１</a:t>
            </a:r>
            <a:r>
              <a:rPr lang="en-US" altLang="zh-CN" dirty="0"/>
              <a:t>. </a:t>
            </a:r>
            <a:r>
              <a:rPr lang="zh-CN" altLang="en-US" dirty="0"/>
              <a:t>索引的创建</a:t>
            </a:r>
          </a:p>
        </p:txBody>
      </p:sp>
      <p:sp>
        <p:nvSpPr>
          <p:cNvPr id="3" name="矩形 2"/>
          <p:cNvSpPr/>
          <p:nvPr/>
        </p:nvSpPr>
        <p:spPr>
          <a:xfrm>
            <a:off x="765175" y="1753235"/>
            <a:ext cx="11238865" cy="378460"/>
          </a:xfrm>
          <a:prstGeom prst="rect">
            <a:avLst/>
          </a:prstGeom>
          <a:solidFill>
            <a:srgbClr val="7ABC32">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Wingdings" panose="05000000000000000000" charset="0"/>
              <a:buChar char="Ø"/>
            </a:pPr>
            <a:r>
              <a:rPr lang="zh-CN" altLang="en-US" sz="1800">
                <a:solidFill>
                  <a:schemeClr val="tx1"/>
                </a:solidFill>
              </a:rPr>
              <a:t>为学生表s的姓名字段（sn）建立普通索引s_name_index，索引针对sn的前6个字节且以降序方式排列</a:t>
            </a:r>
          </a:p>
        </p:txBody>
      </p:sp>
      <p:sp>
        <p:nvSpPr>
          <p:cNvPr id="8" name="文本框 7"/>
          <p:cNvSpPr txBox="1"/>
          <p:nvPr/>
        </p:nvSpPr>
        <p:spPr>
          <a:xfrm>
            <a:off x="1679575" y="2517140"/>
            <a:ext cx="8736965" cy="645160"/>
          </a:xfrm>
          <a:prstGeom prst="rect">
            <a:avLst/>
          </a:prstGeom>
          <a:noFill/>
        </p:spPr>
        <p:txBody>
          <a:bodyPr wrap="square" rtlCol="0" anchor="t">
            <a:spAutoFit/>
          </a:bodyPr>
          <a:lstStyle/>
          <a:p>
            <a:pPr>
              <a:lnSpc>
                <a:spcPct val="100000"/>
              </a:lnSpc>
            </a:pPr>
            <a:r>
              <a:rPr lang="zh-CN" altLang="en-US" sz="1800"/>
              <a:t>CREATE INDEX s_name_index</a:t>
            </a:r>
          </a:p>
          <a:p>
            <a:pPr>
              <a:lnSpc>
                <a:spcPct val="100000"/>
              </a:lnSpc>
            </a:pPr>
            <a:r>
              <a:rPr lang="zh-CN" altLang="en-US" sz="1800"/>
              <a:t>ON s(sn(6) DESC);</a:t>
            </a:r>
          </a:p>
        </p:txBody>
      </p:sp>
      <p:sp>
        <p:nvSpPr>
          <p:cNvPr id="2" name="矩形 1"/>
          <p:cNvSpPr/>
          <p:nvPr/>
        </p:nvSpPr>
        <p:spPr>
          <a:xfrm>
            <a:off x="774700" y="2362835"/>
            <a:ext cx="694690" cy="953135"/>
          </a:xfrm>
          <a:prstGeom prst="rect">
            <a:avLst/>
          </a:prstGeom>
          <a:noFill/>
          <a:ln>
            <a:noFill/>
          </a:ln>
        </p:spPr>
        <p:txBody>
          <a:bodyPr wrap="square" rtlCol="0" anchor="t">
            <a:spAutoFit/>
          </a:bodyPr>
          <a:lstStyle/>
          <a:p>
            <a:pPr algn="ctr"/>
            <a:r>
              <a:rPr lang="zh-CN" altLang="en-US" sz="2800" b="1">
                <a:solidFill>
                  <a:schemeClr val="tx1"/>
                </a:solidFill>
                <a:effectLst>
                  <a:outerShdw blurRad="38100" dist="19050" dir="2700000" algn="tl" rotWithShape="0">
                    <a:schemeClr val="dk1">
                      <a:alpha val="40000"/>
                    </a:schemeClr>
                  </a:outerShdw>
                </a:effectLst>
              </a:rPr>
              <a:t>例子</a:t>
            </a:r>
          </a:p>
        </p:txBody>
      </p:sp>
      <p:sp>
        <p:nvSpPr>
          <p:cNvPr id="16" name="矩形 15"/>
          <p:cNvSpPr/>
          <p:nvPr/>
        </p:nvSpPr>
        <p:spPr>
          <a:xfrm>
            <a:off x="774700" y="3429635"/>
            <a:ext cx="11238865" cy="378460"/>
          </a:xfrm>
          <a:prstGeom prst="rect">
            <a:avLst/>
          </a:prstGeom>
          <a:solidFill>
            <a:srgbClr val="7ABC32">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Wingdings" panose="05000000000000000000" charset="0"/>
              <a:buChar char="Ø"/>
            </a:pPr>
            <a:r>
              <a:rPr lang="zh-CN" altLang="en-US" sz="1800">
                <a:solidFill>
                  <a:schemeClr val="tx1"/>
                </a:solidFill>
              </a:rPr>
              <a:t>为课程表c的课程名（cn）和学时（ct）字段建立复合唯一索引c_cn_ct_index。</a:t>
            </a:r>
          </a:p>
        </p:txBody>
      </p:sp>
      <p:sp>
        <p:nvSpPr>
          <p:cNvPr id="17" name="矩形 16"/>
          <p:cNvSpPr/>
          <p:nvPr/>
        </p:nvSpPr>
        <p:spPr>
          <a:xfrm>
            <a:off x="774700" y="3963035"/>
            <a:ext cx="694690" cy="953135"/>
          </a:xfrm>
          <a:prstGeom prst="rect">
            <a:avLst/>
          </a:prstGeom>
          <a:noFill/>
          <a:ln>
            <a:noFill/>
          </a:ln>
        </p:spPr>
        <p:txBody>
          <a:bodyPr wrap="square" rtlCol="0" anchor="t">
            <a:spAutoFit/>
          </a:bodyPr>
          <a:lstStyle/>
          <a:p>
            <a:pPr algn="ctr"/>
            <a:r>
              <a:rPr lang="zh-CN" altLang="en-US" sz="2800" b="1">
                <a:solidFill>
                  <a:schemeClr val="tx1"/>
                </a:solidFill>
                <a:effectLst>
                  <a:outerShdw blurRad="38100" dist="19050" dir="2700000" algn="tl" rotWithShape="0">
                    <a:schemeClr val="dk1">
                      <a:alpha val="40000"/>
                    </a:schemeClr>
                  </a:outerShdw>
                </a:effectLst>
              </a:rPr>
              <a:t>例子</a:t>
            </a:r>
          </a:p>
        </p:txBody>
      </p:sp>
      <p:sp>
        <p:nvSpPr>
          <p:cNvPr id="18" name="文本框 17"/>
          <p:cNvSpPr txBox="1"/>
          <p:nvPr/>
        </p:nvSpPr>
        <p:spPr>
          <a:xfrm>
            <a:off x="1679575" y="4117340"/>
            <a:ext cx="8736965" cy="645160"/>
          </a:xfrm>
          <a:prstGeom prst="rect">
            <a:avLst/>
          </a:prstGeom>
          <a:noFill/>
        </p:spPr>
        <p:txBody>
          <a:bodyPr wrap="square" rtlCol="0" anchor="t">
            <a:spAutoFit/>
          </a:bodyPr>
          <a:lstStyle/>
          <a:p>
            <a:pPr>
              <a:lnSpc>
                <a:spcPct val="100000"/>
              </a:lnSpc>
            </a:pPr>
            <a:r>
              <a:rPr lang="zh-CN" altLang="en-US" sz="1800"/>
              <a:t>CREATE UNIQUE INDEX c_cn_ct_index</a:t>
            </a:r>
          </a:p>
          <a:p>
            <a:pPr>
              <a:lnSpc>
                <a:spcPct val="100000"/>
              </a:lnSpc>
            </a:pPr>
            <a:r>
              <a:rPr lang="zh-CN" altLang="en-US" sz="1800"/>
              <a:t>ON c(cn,ct);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7.4  </a:t>
            </a:r>
            <a:r>
              <a:rPr lang="zh-CN" altLang="en-US" dirty="0"/>
              <a:t>MySQL索引管理</a:t>
            </a:r>
          </a:p>
        </p:txBody>
      </p:sp>
      <p:sp>
        <p:nvSpPr>
          <p:cNvPr id="5" name="内容占位符 4"/>
          <p:cNvSpPr>
            <a:spLocks noGrp="1"/>
          </p:cNvSpPr>
          <p:nvPr>
            <p:ph idx="1"/>
          </p:nvPr>
        </p:nvSpPr>
        <p:spPr>
          <a:xfrm>
            <a:off x="619125" y="1056640"/>
            <a:ext cx="10978515" cy="765175"/>
          </a:xfrm>
        </p:spPr>
        <p:txBody>
          <a:bodyPr>
            <a:noAutofit/>
          </a:bodyPr>
          <a:lstStyle/>
          <a:p>
            <a:pPr marL="0" indent="0">
              <a:lnSpc>
                <a:spcPct val="150000"/>
              </a:lnSpc>
              <a:buNone/>
            </a:pPr>
            <a:r>
              <a:rPr lang="zh-CN" altLang="en-US" dirty="0"/>
              <a:t>１</a:t>
            </a:r>
            <a:r>
              <a:rPr lang="en-US" altLang="zh-CN" dirty="0"/>
              <a:t>. </a:t>
            </a:r>
            <a:r>
              <a:rPr lang="zh-CN" altLang="en-US" dirty="0"/>
              <a:t>索引的创建</a:t>
            </a:r>
          </a:p>
        </p:txBody>
      </p:sp>
      <p:sp>
        <p:nvSpPr>
          <p:cNvPr id="7" name="矩形 6"/>
          <p:cNvSpPr/>
          <p:nvPr/>
        </p:nvSpPr>
        <p:spPr>
          <a:xfrm>
            <a:off x="765175" y="2439035"/>
            <a:ext cx="10215880" cy="403225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835"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CREATE TABLE 表名(</a:t>
            </a:r>
          </a:p>
          <a:p>
            <a:pPr marL="0" marR="0" lvl="0" indent="0" algn="l" defTabSz="1219835"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属性名1 数据类型 [列完整性约束],</a:t>
            </a:r>
          </a:p>
          <a:p>
            <a:pPr marL="0" marR="0" lvl="0" indent="0" algn="l" defTabSz="1219835"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a:t>
            </a:r>
          </a:p>
          <a:p>
            <a:pPr marL="0" marR="0" lvl="0" indent="0" algn="l" defTabSz="1219835"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属性名n 数据类型 [列完整性约束],</a:t>
            </a:r>
          </a:p>
          <a:p>
            <a:pPr marL="0" marR="0" lvl="0" indent="0" algn="l" defTabSz="1219835"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[表约束],</a:t>
            </a:r>
          </a:p>
          <a:p>
            <a:pPr marL="0" marR="0" lvl="0" indent="0" algn="l" defTabSz="1219835"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[UNIQUE | FULLTEXT | SPATIAL] INDEX | KEY [索引名1] (字段名称[(索引字符长度) [ASC | DESC]]),</a:t>
            </a:r>
          </a:p>
          <a:p>
            <a:pPr marL="0" marR="0" lvl="0" indent="0" algn="l" defTabSz="1219835"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a:t>
            </a:r>
          </a:p>
          <a:p>
            <a:pPr marL="0" marR="0" lvl="0" indent="0" algn="l" defTabSz="1219835"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[UNIQUE | FULLTEXT | SPATIAL] INDEX | KEY [索引名n] (字段名称[(索引字符长度) [ASC | DESC]])</a:t>
            </a:r>
          </a:p>
          <a:p>
            <a:pPr marL="0" marR="0" lvl="0" indent="0" algn="l" defTabSz="1219835"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a:t>
            </a:r>
          </a:p>
        </p:txBody>
      </p:sp>
      <p:sp>
        <p:nvSpPr>
          <p:cNvPr id="2" name="矩形 1"/>
          <p:cNvSpPr/>
          <p:nvPr/>
        </p:nvSpPr>
        <p:spPr>
          <a:xfrm>
            <a:off x="774700" y="1659255"/>
            <a:ext cx="10216515" cy="49276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83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创建表格时直接附带创建索引</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a:t>
            </a:r>
            <a:r>
              <a:rPr lang="zh-CN" altLang="en-US" dirty="0"/>
              <a:t>４</a:t>
            </a:r>
            <a:r>
              <a:rPr lang="en-US" altLang="zh-CN" dirty="0"/>
              <a:t>  </a:t>
            </a:r>
            <a:r>
              <a:rPr lang="zh-CN" altLang="en-US" dirty="0">
                <a:sym typeface="+mn-ea"/>
              </a:rPr>
              <a:t>MySQL索引管理</a:t>
            </a:r>
            <a:endParaRPr lang="zh-CN" altLang="en-US" dirty="0"/>
          </a:p>
        </p:txBody>
      </p:sp>
      <p:sp>
        <p:nvSpPr>
          <p:cNvPr id="5" name="内容占位符 4"/>
          <p:cNvSpPr>
            <a:spLocks noGrp="1"/>
          </p:cNvSpPr>
          <p:nvPr>
            <p:ph idx="1"/>
          </p:nvPr>
        </p:nvSpPr>
        <p:spPr>
          <a:xfrm>
            <a:off x="619125" y="1056640"/>
            <a:ext cx="10978515" cy="765175"/>
          </a:xfrm>
        </p:spPr>
        <p:txBody>
          <a:bodyPr>
            <a:noAutofit/>
          </a:bodyPr>
          <a:lstStyle/>
          <a:p>
            <a:pPr marL="0" indent="0">
              <a:lnSpc>
                <a:spcPct val="150000"/>
              </a:lnSpc>
              <a:buNone/>
            </a:pPr>
            <a:r>
              <a:rPr lang="zh-CN" altLang="en-US" dirty="0"/>
              <a:t>１</a:t>
            </a:r>
            <a:r>
              <a:rPr lang="en-US" altLang="zh-CN" dirty="0"/>
              <a:t>. </a:t>
            </a:r>
            <a:r>
              <a:rPr lang="zh-CN" altLang="en-US" dirty="0"/>
              <a:t>索引的创建</a:t>
            </a:r>
          </a:p>
        </p:txBody>
      </p:sp>
      <p:sp>
        <p:nvSpPr>
          <p:cNvPr id="3" name="矩形 2"/>
          <p:cNvSpPr/>
          <p:nvPr/>
        </p:nvSpPr>
        <p:spPr>
          <a:xfrm>
            <a:off x="765175" y="1753235"/>
            <a:ext cx="11238865" cy="1002665"/>
          </a:xfrm>
          <a:prstGeom prst="rect">
            <a:avLst/>
          </a:prstGeom>
          <a:solidFill>
            <a:srgbClr val="7ABC32">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lnSpc>
                <a:spcPct val="150000"/>
              </a:lnSpc>
              <a:buFont typeface="Wingdings" panose="05000000000000000000" charset="0"/>
              <a:buChar char="Ø"/>
            </a:pPr>
            <a:r>
              <a:rPr lang="zh-CN" altLang="en-US" sz="1800">
                <a:solidFill>
                  <a:schemeClr val="tx1"/>
                </a:solidFill>
              </a:rPr>
              <a:t>创建教室表classroom，包含自增主键cid，教室编号crno（非空字符串），教室教学楼名称cbn（非空字符串）。创建classroom表时，附加由教室编号（crno）和教室名称（cbn）构成的普通唯一索引cn_cb_index。</a:t>
            </a:r>
          </a:p>
        </p:txBody>
      </p:sp>
      <p:sp>
        <p:nvSpPr>
          <p:cNvPr id="8" name="文本框 7"/>
          <p:cNvSpPr txBox="1"/>
          <p:nvPr/>
        </p:nvSpPr>
        <p:spPr>
          <a:xfrm>
            <a:off x="2016125" y="2972435"/>
            <a:ext cx="8736965" cy="2999740"/>
          </a:xfrm>
          <a:prstGeom prst="rect">
            <a:avLst/>
          </a:prstGeom>
          <a:noFill/>
        </p:spPr>
        <p:txBody>
          <a:bodyPr wrap="square" rtlCol="0" anchor="t">
            <a:spAutoFit/>
          </a:bodyPr>
          <a:lstStyle/>
          <a:p>
            <a:pPr>
              <a:lnSpc>
                <a:spcPct val="150000"/>
              </a:lnSpc>
            </a:pPr>
            <a:r>
              <a:rPr lang="zh-CN" altLang="en-US" sz="1800"/>
              <a:t>CREATE TABLE classroom(</a:t>
            </a:r>
          </a:p>
          <a:p>
            <a:pPr lvl="1">
              <a:lnSpc>
                <a:spcPct val="150000"/>
              </a:lnSpc>
            </a:pPr>
            <a:r>
              <a:rPr lang="zh-CN" altLang="en-US" sz="1800"/>
              <a:t>cid INT AUTO_INCREMENT,</a:t>
            </a:r>
          </a:p>
          <a:p>
            <a:pPr lvl="1">
              <a:lnSpc>
                <a:spcPct val="150000"/>
              </a:lnSpc>
            </a:pPr>
            <a:r>
              <a:rPr lang="zh-CN" altLang="en-US" sz="1800"/>
              <a:t>crno VARCHAR(10) NOT NULL,</a:t>
            </a:r>
          </a:p>
          <a:p>
            <a:pPr lvl="1">
              <a:lnSpc>
                <a:spcPct val="150000"/>
              </a:lnSpc>
            </a:pPr>
            <a:r>
              <a:rPr lang="zh-CN" altLang="en-US" sz="1800"/>
              <a:t>cbn VARCHAR(10) NOT NULL,</a:t>
            </a:r>
          </a:p>
          <a:p>
            <a:pPr lvl="1">
              <a:lnSpc>
                <a:spcPct val="150000"/>
              </a:lnSpc>
            </a:pPr>
            <a:r>
              <a:rPr lang="zh-CN" altLang="en-US" sz="1800"/>
              <a:t>PRIMARY KEY(cid),</a:t>
            </a:r>
          </a:p>
          <a:p>
            <a:pPr lvl="1">
              <a:lnSpc>
                <a:spcPct val="150000"/>
              </a:lnSpc>
            </a:pPr>
            <a:r>
              <a:rPr lang="zh-CN" altLang="en-US" sz="1800"/>
              <a:t>UNIQUE INDEX cn_cb_index(crno, cbn)</a:t>
            </a:r>
          </a:p>
          <a:p>
            <a:pPr>
              <a:lnSpc>
                <a:spcPct val="150000"/>
              </a:lnSpc>
            </a:pPr>
            <a:r>
              <a:rPr lang="zh-CN" altLang="en-US" sz="1800"/>
              <a:t>);</a:t>
            </a:r>
          </a:p>
        </p:txBody>
      </p:sp>
      <p:sp>
        <p:nvSpPr>
          <p:cNvPr id="2" name="矩形 1"/>
          <p:cNvSpPr/>
          <p:nvPr/>
        </p:nvSpPr>
        <p:spPr>
          <a:xfrm>
            <a:off x="774700" y="3353435"/>
            <a:ext cx="694690" cy="953135"/>
          </a:xfrm>
          <a:prstGeom prst="rect">
            <a:avLst/>
          </a:prstGeom>
          <a:noFill/>
          <a:ln>
            <a:noFill/>
          </a:ln>
        </p:spPr>
        <p:txBody>
          <a:bodyPr wrap="square" rtlCol="0" anchor="t">
            <a:spAutoFit/>
          </a:bodyPr>
          <a:lstStyle/>
          <a:p>
            <a:pPr algn="ctr"/>
            <a:r>
              <a:rPr lang="zh-CN" altLang="en-US" sz="2800" b="1">
                <a:solidFill>
                  <a:schemeClr val="tx1"/>
                </a:solidFill>
                <a:effectLst>
                  <a:outerShdw blurRad="38100" dist="19050" dir="2700000" algn="tl" rotWithShape="0">
                    <a:schemeClr val="dk1">
                      <a:alpha val="40000"/>
                    </a:schemeClr>
                  </a:outerShdw>
                </a:effectLst>
              </a:rPr>
              <a:t>例子</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7.4  </a:t>
            </a:r>
            <a:r>
              <a:rPr lang="zh-CN" altLang="en-US" dirty="0"/>
              <a:t>MySQL索引管理</a:t>
            </a:r>
          </a:p>
        </p:txBody>
      </p:sp>
      <p:sp>
        <p:nvSpPr>
          <p:cNvPr id="5" name="内容占位符 4"/>
          <p:cNvSpPr>
            <a:spLocks noGrp="1"/>
          </p:cNvSpPr>
          <p:nvPr>
            <p:ph idx="1"/>
          </p:nvPr>
        </p:nvSpPr>
        <p:spPr>
          <a:xfrm>
            <a:off x="619125" y="1056640"/>
            <a:ext cx="10978515" cy="765175"/>
          </a:xfrm>
        </p:spPr>
        <p:txBody>
          <a:bodyPr>
            <a:noAutofit/>
          </a:bodyPr>
          <a:lstStyle/>
          <a:p>
            <a:pPr marL="0" indent="0">
              <a:lnSpc>
                <a:spcPct val="150000"/>
              </a:lnSpc>
              <a:buNone/>
            </a:pPr>
            <a:r>
              <a:rPr lang="zh-CN" altLang="en-US" dirty="0"/>
              <a:t>１</a:t>
            </a:r>
            <a:r>
              <a:rPr lang="en-US" altLang="zh-CN" dirty="0"/>
              <a:t>. </a:t>
            </a:r>
            <a:r>
              <a:rPr lang="zh-CN" altLang="en-US" dirty="0"/>
              <a:t>索引的创建</a:t>
            </a:r>
          </a:p>
        </p:txBody>
      </p:sp>
      <p:sp>
        <p:nvSpPr>
          <p:cNvPr id="7" name="矩形 6"/>
          <p:cNvSpPr/>
          <p:nvPr/>
        </p:nvSpPr>
        <p:spPr>
          <a:xfrm>
            <a:off x="775335" y="2286635"/>
            <a:ext cx="10215880" cy="259842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835"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ALTER TABLE 表名</a:t>
            </a:r>
          </a:p>
          <a:p>
            <a:pPr marL="0" marR="0" lvl="0" indent="0" algn="l" defTabSz="1219835"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ADD [UNIQUE | FULLTEXT | SPATIAL] INDEX | KEY [索引名1] (字段名称[(索引字符长度) [ASC | DESC]]),</a:t>
            </a:r>
          </a:p>
          <a:p>
            <a:pPr marL="0" marR="0" lvl="0" indent="0" algn="l" defTabSz="1219835"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a:t>
            </a:r>
          </a:p>
          <a:p>
            <a:pPr marL="0" marR="0" lvl="0" indent="0" algn="l" defTabSz="1219835"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ADD [UNIQUE | FULLTEXT | SPATIAL] INDEX | KEY [索引名n] (字段名称[(索引字符长度) [ASC | DESC]])；</a:t>
            </a:r>
          </a:p>
        </p:txBody>
      </p:sp>
      <p:sp>
        <p:nvSpPr>
          <p:cNvPr id="2" name="矩形 1"/>
          <p:cNvSpPr/>
          <p:nvPr/>
        </p:nvSpPr>
        <p:spPr>
          <a:xfrm>
            <a:off x="774700" y="1659255"/>
            <a:ext cx="10216515" cy="49276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83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通过ALTER TABLE 为已有表添加索引</a:t>
            </a:r>
          </a:p>
        </p:txBody>
      </p:sp>
      <p:sp>
        <p:nvSpPr>
          <p:cNvPr id="3" name="矩形 2"/>
          <p:cNvSpPr/>
          <p:nvPr/>
        </p:nvSpPr>
        <p:spPr>
          <a:xfrm>
            <a:off x="765175" y="5019675"/>
            <a:ext cx="10226040" cy="541020"/>
          </a:xfrm>
          <a:prstGeom prst="rect">
            <a:avLst/>
          </a:prstGeom>
          <a:solidFill>
            <a:srgbClr val="7ABC32">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lnSpc>
                <a:spcPct val="150000"/>
              </a:lnSpc>
              <a:buFont typeface="Wingdings" panose="05000000000000000000" charset="0"/>
              <a:buChar char="Ø"/>
            </a:pPr>
            <a:r>
              <a:rPr lang="zh-CN" altLang="en-US" sz="1800">
                <a:solidFill>
                  <a:schemeClr val="tx1"/>
                </a:solidFill>
              </a:rPr>
              <a:t>为教师表t中的教师姓名（tn）添加索引tn_index，索引长度为6且使用降序排列。</a:t>
            </a:r>
          </a:p>
        </p:txBody>
      </p:sp>
      <p:sp>
        <p:nvSpPr>
          <p:cNvPr id="8" name="文本框 7"/>
          <p:cNvSpPr txBox="1"/>
          <p:nvPr/>
        </p:nvSpPr>
        <p:spPr>
          <a:xfrm>
            <a:off x="1831975" y="5720715"/>
            <a:ext cx="8736965" cy="922020"/>
          </a:xfrm>
          <a:prstGeom prst="rect">
            <a:avLst/>
          </a:prstGeom>
          <a:noFill/>
        </p:spPr>
        <p:txBody>
          <a:bodyPr wrap="square" rtlCol="0" anchor="t">
            <a:spAutoFit/>
          </a:bodyPr>
          <a:lstStyle/>
          <a:p>
            <a:pPr>
              <a:lnSpc>
                <a:spcPct val="150000"/>
              </a:lnSpc>
            </a:pPr>
            <a:r>
              <a:rPr lang="zh-CN" altLang="en-US" sz="1800"/>
              <a:t>ALTER TABLE t</a:t>
            </a:r>
          </a:p>
          <a:p>
            <a:pPr>
              <a:lnSpc>
                <a:spcPct val="150000"/>
              </a:lnSpc>
            </a:pPr>
            <a:r>
              <a:rPr lang="zh-CN" altLang="en-US" sz="1800"/>
              <a:t>ADD INDEX tn_index(tn(6) DESC);</a:t>
            </a:r>
          </a:p>
        </p:txBody>
      </p:sp>
      <p:sp>
        <p:nvSpPr>
          <p:cNvPr id="6" name="矩形 5"/>
          <p:cNvSpPr/>
          <p:nvPr/>
        </p:nvSpPr>
        <p:spPr>
          <a:xfrm>
            <a:off x="841375" y="5715635"/>
            <a:ext cx="694690" cy="953135"/>
          </a:xfrm>
          <a:prstGeom prst="rect">
            <a:avLst/>
          </a:prstGeom>
          <a:noFill/>
          <a:ln>
            <a:noFill/>
          </a:ln>
        </p:spPr>
        <p:txBody>
          <a:bodyPr wrap="square" rtlCol="0" anchor="t">
            <a:spAutoFit/>
          </a:bodyPr>
          <a:lstStyle/>
          <a:p>
            <a:pPr algn="ctr"/>
            <a:r>
              <a:rPr lang="zh-CN" altLang="en-US" sz="2800" b="1">
                <a:solidFill>
                  <a:schemeClr val="tx1"/>
                </a:solidFill>
                <a:effectLst>
                  <a:outerShdw blurRad="38100" dist="19050" dir="2700000" algn="tl" rotWithShape="0">
                    <a:schemeClr val="dk1">
                      <a:alpha val="40000"/>
                    </a:schemeClr>
                  </a:outerShdw>
                </a:effectLst>
              </a:rPr>
              <a:t>例子</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7.4  </a:t>
            </a:r>
            <a:r>
              <a:rPr lang="zh-CN" altLang="en-US" dirty="0"/>
              <a:t>MySQL索引管理</a:t>
            </a:r>
          </a:p>
        </p:txBody>
      </p:sp>
      <p:sp>
        <p:nvSpPr>
          <p:cNvPr id="5" name="内容占位符 4"/>
          <p:cNvSpPr>
            <a:spLocks noGrp="1"/>
          </p:cNvSpPr>
          <p:nvPr>
            <p:ph idx="1"/>
          </p:nvPr>
        </p:nvSpPr>
        <p:spPr>
          <a:xfrm>
            <a:off x="619125" y="1056640"/>
            <a:ext cx="10978515" cy="765175"/>
          </a:xfrm>
        </p:spPr>
        <p:txBody>
          <a:bodyPr>
            <a:noAutofit/>
          </a:bodyPr>
          <a:lstStyle/>
          <a:p>
            <a:pPr marL="0" indent="0">
              <a:lnSpc>
                <a:spcPct val="150000"/>
              </a:lnSpc>
              <a:buNone/>
            </a:pPr>
            <a:r>
              <a:rPr lang="zh-CN" altLang="en-US" dirty="0"/>
              <a:t>１</a:t>
            </a:r>
            <a:r>
              <a:rPr lang="en-US" altLang="zh-CN" dirty="0"/>
              <a:t>. </a:t>
            </a:r>
            <a:r>
              <a:rPr lang="zh-CN" altLang="en-US" dirty="0"/>
              <a:t>索引的创建</a:t>
            </a:r>
          </a:p>
        </p:txBody>
      </p:sp>
      <p:sp>
        <p:nvSpPr>
          <p:cNvPr id="7" name="矩形 6"/>
          <p:cNvSpPr/>
          <p:nvPr/>
        </p:nvSpPr>
        <p:spPr>
          <a:xfrm>
            <a:off x="775335" y="2286635"/>
            <a:ext cx="10215880" cy="8559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835"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在Navigator窗格的Schema选项卡下，展开Tables节点下索引所在表，右键Indexs下的PRIMARY节点，从弹出的右键菜单中，选择CREATE INDEX选项</a:t>
            </a:r>
          </a:p>
        </p:txBody>
      </p:sp>
      <p:sp>
        <p:nvSpPr>
          <p:cNvPr id="2" name="矩形 1"/>
          <p:cNvSpPr/>
          <p:nvPr/>
        </p:nvSpPr>
        <p:spPr>
          <a:xfrm>
            <a:off x="774700" y="1659255"/>
            <a:ext cx="10216515" cy="49276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83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使用MySQL Workbench创建索引</a:t>
            </a:r>
          </a:p>
        </p:txBody>
      </p:sp>
      <p:pic>
        <p:nvPicPr>
          <p:cNvPr id="3" name="图片 15"/>
          <p:cNvPicPr>
            <a:picLocks noChangeAspect="1"/>
          </p:cNvPicPr>
          <p:nvPr/>
        </p:nvPicPr>
        <p:blipFill>
          <a:blip r:embed="rId2"/>
          <a:stretch>
            <a:fillRect/>
          </a:stretch>
        </p:blipFill>
        <p:spPr>
          <a:xfrm>
            <a:off x="841375" y="3353435"/>
            <a:ext cx="3378200" cy="2499360"/>
          </a:xfrm>
          <a:prstGeom prst="rect">
            <a:avLst/>
          </a:prstGeom>
          <a:noFill/>
          <a:ln w="9525" cap="flat" cmpd="sng">
            <a:solidFill>
              <a:srgbClr val="000000"/>
            </a:solidFill>
            <a:prstDash val="solid"/>
            <a:miter/>
            <a:headEnd type="none" w="med" len="med"/>
            <a:tailEnd type="none" w="med" len="med"/>
          </a:ln>
        </p:spPr>
      </p:pic>
      <p:pic>
        <p:nvPicPr>
          <p:cNvPr id="6" name="图片 -2147482596"/>
          <p:cNvPicPr>
            <a:picLocks noChangeAspect="1"/>
          </p:cNvPicPr>
          <p:nvPr/>
        </p:nvPicPr>
        <p:blipFill>
          <a:blip r:embed="rId3"/>
          <a:stretch>
            <a:fillRect/>
          </a:stretch>
        </p:blipFill>
        <p:spPr>
          <a:xfrm>
            <a:off x="4422775" y="3353435"/>
            <a:ext cx="3155950" cy="2499360"/>
          </a:xfrm>
          <a:prstGeom prst="rect">
            <a:avLst/>
          </a:prstGeom>
          <a:noFill/>
          <a:ln w="9525" cap="flat" cmpd="sng">
            <a:solidFill>
              <a:srgbClr val="000000"/>
            </a:solidFill>
            <a:prstDash val="solid"/>
            <a:miter/>
            <a:headEnd type="none" w="med" len="med"/>
            <a:tailEnd type="none" w="med" len="med"/>
          </a:ln>
        </p:spPr>
      </p:pic>
      <p:sp>
        <p:nvSpPr>
          <p:cNvPr id="9" name="矩形 8"/>
          <p:cNvSpPr/>
          <p:nvPr/>
        </p:nvSpPr>
        <p:spPr>
          <a:xfrm>
            <a:off x="841375" y="5944235"/>
            <a:ext cx="10215880" cy="85598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835"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在MySQL Workbench右侧窗口中，选择需要创建索引的列，然后点击Create Index For Selected Columns按钮，输入索引名称、索引字段的长度、索引类型、索引算法和并发锁管理策略等信息，</a:t>
            </a:r>
          </a:p>
        </p:txBody>
      </p:sp>
      <p:pic>
        <p:nvPicPr>
          <p:cNvPr id="8" name="图片 20"/>
          <p:cNvPicPr>
            <a:picLocks noChangeAspect="1"/>
          </p:cNvPicPr>
          <p:nvPr/>
        </p:nvPicPr>
        <p:blipFill>
          <a:blip r:embed="rId4"/>
          <a:stretch>
            <a:fillRect/>
          </a:stretch>
        </p:blipFill>
        <p:spPr>
          <a:xfrm>
            <a:off x="7699375" y="3353435"/>
            <a:ext cx="3312160" cy="2459990"/>
          </a:xfrm>
          <a:prstGeom prst="rect">
            <a:avLst/>
          </a:prstGeom>
          <a:noFill/>
          <a:ln w="9525" cap="flat" cmpd="sng">
            <a:solidFill>
              <a:srgbClr val="000000"/>
            </a:solidFill>
            <a:prstDash val="solid"/>
            <a:miter/>
            <a:headEnd type="none" w="med" len="med"/>
            <a:tailEnd type="none" w="med" len="me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7.4  </a:t>
            </a:r>
            <a:r>
              <a:rPr lang="zh-CN" altLang="en-US" dirty="0"/>
              <a:t>MySQL索引管理</a:t>
            </a:r>
          </a:p>
        </p:txBody>
      </p:sp>
      <p:sp>
        <p:nvSpPr>
          <p:cNvPr id="5" name="内容占位符 4"/>
          <p:cNvSpPr>
            <a:spLocks noGrp="1"/>
          </p:cNvSpPr>
          <p:nvPr>
            <p:ph idx="1"/>
          </p:nvPr>
        </p:nvSpPr>
        <p:spPr>
          <a:xfrm>
            <a:off x="619125" y="1056640"/>
            <a:ext cx="10978515" cy="765175"/>
          </a:xfrm>
        </p:spPr>
        <p:txBody>
          <a:bodyPr>
            <a:noAutofit/>
          </a:bodyPr>
          <a:lstStyle/>
          <a:p>
            <a:pPr marL="0" indent="0">
              <a:lnSpc>
                <a:spcPct val="150000"/>
              </a:lnSpc>
              <a:buNone/>
            </a:pPr>
            <a:r>
              <a:rPr lang="zh-CN" altLang="en-US" dirty="0"/>
              <a:t>２</a:t>
            </a:r>
            <a:r>
              <a:rPr lang="en-US" altLang="zh-CN" dirty="0"/>
              <a:t>. </a:t>
            </a:r>
            <a:r>
              <a:rPr lang="zh-CN" altLang="en-US" dirty="0"/>
              <a:t>索引的查看</a:t>
            </a:r>
          </a:p>
        </p:txBody>
      </p:sp>
      <p:sp>
        <p:nvSpPr>
          <p:cNvPr id="7" name="矩形 6"/>
          <p:cNvSpPr/>
          <p:nvPr/>
        </p:nvSpPr>
        <p:spPr>
          <a:xfrm>
            <a:off x="765175" y="2286635"/>
            <a:ext cx="10215880" cy="60325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835"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SHOW INDEX FROM 表名 [FROM 数据库名];</a:t>
            </a:r>
          </a:p>
        </p:txBody>
      </p:sp>
      <p:sp>
        <p:nvSpPr>
          <p:cNvPr id="2" name="矩形 1"/>
          <p:cNvSpPr/>
          <p:nvPr/>
        </p:nvSpPr>
        <p:spPr>
          <a:xfrm>
            <a:off x="774700" y="1659255"/>
            <a:ext cx="10216515" cy="49276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83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使用SHOW INDEX语句查看已有表或视图上的索引信息</a:t>
            </a:r>
          </a:p>
        </p:txBody>
      </p:sp>
      <p:sp>
        <p:nvSpPr>
          <p:cNvPr id="3" name="矩形 2"/>
          <p:cNvSpPr/>
          <p:nvPr/>
        </p:nvSpPr>
        <p:spPr>
          <a:xfrm>
            <a:off x="774700" y="2972435"/>
            <a:ext cx="10226040" cy="541020"/>
          </a:xfrm>
          <a:prstGeom prst="rect">
            <a:avLst/>
          </a:prstGeom>
          <a:solidFill>
            <a:srgbClr val="7ABC32">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lnSpc>
                <a:spcPct val="150000"/>
              </a:lnSpc>
              <a:buFont typeface="Wingdings" panose="05000000000000000000" charset="0"/>
              <a:buChar char="Ø"/>
            </a:pPr>
            <a:r>
              <a:rPr lang="zh-CN" altLang="en-US" sz="1800">
                <a:solidFill>
                  <a:schemeClr val="tx1"/>
                </a:solidFill>
              </a:rPr>
              <a:t>查看当前数据库下学生表s的索引信息。</a:t>
            </a:r>
          </a:p>
        </p:txBody>
      </p:sp>
      <p:sp>
        <p:nvSpPr>
          <p:cNvPr id="8" name="文本框 7"/>
          <p:cNvSpPr txBox="1"/>
          <p:nvPr/>
        </p:nvSpPr>
        <p:spPr>
          <a:xfrm>
            <a:off x="1527175" y="3582035"/>
            <a:ext cx="8736965" cy="506730"/>
          </a:xfrm>
          <a:prstGeom prst="rect">
            <a:avLst/>
          </a:prstGeom>
          <a:noFill/>
        </p:spPr>
        <p:txBody>
          <a:bodyPr wrap="square" rtlCol="0" anchor="t">
            <a:spAutoFit/>
          </a:bodyPr>
          <a:lstStyle/>
          <a:p>
            <a:pPr>
              <a:lnSpc>
                <a:spcPct val="150000"/>
              </a:lnSpc>
            </a:pPr>
            <a:r>
              <a:rPr lang="zh-CN" altLang="en-US" sz="1800"/>
              <a:t>SHOW INDEX FROM s;</a:t>
            </a:r>
          </a:p>
        </p:txBody>
      </p:sp>
      <p:sp>
        <p:nvSpPr>
          <p:cNvPr id="9" name="矩形 8"/>
          <p:cNvSpPr/>
          <p:nvPr/>
        </p:nvSpPr>
        <p:spPr>
          <a:xfrm>
            <a:off x="784225" y="4088765"/>
            <a:ext cx="5407660" cy="49276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83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使用MySQL Workbench查看索引信息</a:t>
            </a:r>
          </a:p>
        </p:txBody>
      </p:sp>
      <p:pic>
        <p:nvPicPr>
          <p:cNvPr id="6" name="图片 26"/>
          <p:cNvPicPr>
            <a:picLocks noChangeAspect="1"/>
          </p:cNvPicPr>
          <p:nvPr/>
        </p:nvPicPr>
        <p:blipFill>
          <a:blip r:embed="rId2"/>
          <a:stretch>
            <a:fillRect/>
          </a:stretch>
        </p:blipFill>
        <p:spPr>
          <a:xfrm>
            <a:off x="6577330" y="3734435"/>
            <a:ext cx="4413885" cy="2900045"/>
          </a:xfrm>
          <a:prstGeom prst="rect">
            <a:avLst/>
          </a:prstGeom>
          <a:noFill/>
          <a:ln w="9525" cap="flat" cmpd="sng">
            <a:solidFill>
              <a:srgbClr val="000000"/>
            </a:solidFill>
            <a:prstDash val="solid"/>
            <a:miter/>
            <a:headEnd type="none" w="med" len="med"/>
            <a:tailEnd type="none" w="med" len="med"/>
          </a:ln>
        </p:spPr>
      </p:pic>
      <p:sp>
        <p:nvSpPr>
          <p:cNvPr id="10" name="文本框 9"/>
          <p:cNvSpPr txBox="1"/>
          <p:nvPr/>
        </p:nvSpPr>
        <p:spPr>
          <a:xfrm>
            <a:off x="993775" y="4877435"/>
            <a:ext cx="4636770" cy="1753235"/>
          </a:xfrm>
          <a:prstGeom prst="rect">
            <a:avLst/>
          </a:prstGeom>
          <a:noFill/>
        </p:spPr>
        <p:txBody>
          <a:bodyPr wrap="square" rtlCol="0" anchor="t">
            <a:spAutoFit/>
          </a:bodyPr>
          <a:lstStyle/>
          <a:p>
            <a:pPr>
              <a:lnSpc>
                <a:spcPct val="150000"/>
              </a:lnSpc>
            </a:pPr>
            <a:r>
              <a:rPr lang="zh-CN" altLang="en-US" sz="1800"/>
              <a:t>在Navigator窗格的Schema选项卡下，右键Tables下索引所在表，从弹出的右键菜单中，选择Alter Table选项。然后打开右侧窗口的Indexs选项卡</a:t>
            </a:r>
          </a:p>
        </p:txBody>
      </p:sp>
      <p:sp>
        <p:nvSpPr>
          <p:cNvPr id="11" name="下箭头 10"/>
          <p:cNvSpPr/>
          <p:nvPr/>
        </p:nvSpPr>
        <p:spPr>
          <a:xfrm rot="16200000">
            <a:off x="5662930" y="5236845"/>
            <a:ext cx="583565" cy="47371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7.4  </a:t>
            </a:r>
            <a:r>
              <a:rPr lang="zh-CN" altLang="en-US" dirty="0"/>
              <a:t>MySQL索引管理</a:t>
            </a:r>
          </a:p>
        </p:txBody>
      </p:sp>
      <p:sp>
        <p:nvSpPr>
          <p:cNvPr id="5" name="内容占位符 4"/>
          <p:cNvSpPr>
            <a:spLocks noGrp="1"/>
          </p:cNvSpPr>
          <p:nvPr>
            <p:ph idx="1"/>
          </p:nvPr>
        </p:nvSpPr>
        <p:spPr>
          <a:xfrm>
            <a:off x="619125" y="1056640"/>
            <a:ext cx="10978515" cy="765175"/>
          </a:xfrm>
        </p:spPr>
        <p:txBody>
          <a:bodyPr>
            <a:noAutofit/>
          </a:bodyPr>
          <a:lstStyle/>
          <a:p>
            <a:pPr marL="0" indent="0">
              <a:lnSpc>
                <a:spcPct val="150000"/>
              </a:lnSpc>
              <a:buNone/>
            </a:pPr>
            <a:r>
              <a:rPr lang="zh-CN" altLang="en-US" dirty="0"/>
              <a:t>３</a:t>
            </a:r>
            <a:r>
              <a:rPr lang="en-US" altLang="zh-CN" dirty="0"/>
              <a:t>. </a:t>
            </a:r>
            <a:r>
              <a:rPr lang="zh-CN" altLang="en-US" dirty="0"/>
              <a:t>索引的删除</a:t>
            </a:r>
          </a:p>
        </p:txBody>
      </p:sp>
      <p:sp>
        <p:nvSpPr>
          <p:cNvPr id="7" name="矩形 6"/>
          <p:cNvSpPr/>
          <p:nvPr/>
        </p:nvSpPr>
        <p:spPr>
          <a:xfrm>
            <a:off x="774700" y="2286000"/>
            <a:ext cx="10215880" cy="85280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835"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ALTER TABLE 表名</a:t>
            </a:r>
          </a:p>
          <a:p>
            <a:pPr marL="0" marR="0" lvl="0" indent="0" algn="l" defTabSz="1219835"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DROP INDEX 索引名;</a:t>
            </a:r>
          </a:p>
        </p:txBody>
      </p:sp>
      <p:sp>
        <p:nvSpPr>
          <p:cNvPr id="2" name="矩形 1"/>
          <p:cNvSpPr/>
          <p:nvPr/>
        </p:nvSpPr>
        <p:spPr>
          <a:xfrm>
            <a:off x="774700" y="1659255"/>
            <a:ext cx="10216515" cy="49276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83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使用ALTER TABLE语句和DROP INDEX语句删除指定索引</a:t>
            </a:r>
          </a:p>
        </p:txBody>
      </p:sp>
      <p:sp>
        <p:nvSpPr>
          <p:cNvPr id="3" name="矩形 2"/>
          <p:cNvSpPr/>
          <p:nvPr/>
        </p:nvSpPr>
        <p:spPr>
          <a:xfrm>
            <a:off x="774700" y="3201035"/>
            <a:ext cx="10226040" cy="541020"/>
          </a:xfrm>
          <a:prstGeom prst="rect">
            <a:avLst/>
          </a:prstGeom>
          <a:solidFill>
            <a:srgbClr val="7ABC32">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lnSpc>
                <a:spcPct val="150000"/>
              </a:lnSpc>
              <a:buFont typeface="Wingdings" panose="05000000000000000000" charset="0"/>
              <a:buChar char="Ø"/>
            </a:pPr>
            <a:r>
              <a:rPr lang="zh-CN" altLang="en-US" sz="1800">
                <a:solidFill>
                  <a:schemeClr val="tx1"/>
                </a:solidFill>
              </a:rPr>
              <a:t>删除当前数据库学生表s上的索引s_name_index</a:t>
            </a:r>
          </a:p>
        </p:txBody>
      </p:sp>
      <p:sp>
        <p:nvSpPr>
          <p:cNvPr id="8" name="文本框 7"/>
          <p:cNvSpPr txBox="1"/>
          <p:nvPr/>
        </p:nvSpPr>
        <p:spPr>
          <a:xfrm>
            <a:off x="1519555" y="3804285"/>
            <a:ext cx="8736965" cy="922020"/>
          </a:xfrm>
          <a:prstGeom prst="rect">
            <a:avLst/>
          </a:prstGeom>
          <a:noFill/>
        </p:spPr>
        <p:txBody>
          <a:bodyPr wrap="square" rtlCol="0" anchor="t">
            <a:spAutoFit/>
          </a:bodyPr>
          <a:lstStyle/>
          <a:p>
            <a:pPr>
              <a:lnSpc>
                <a:spcPct val="150000"/>
              </a:lnSpc>
            </a:pPr>
            <a:r>
              <a:rPr lang="zh-CN" altLang="en-US" sz="1800"/>
              <a:t>ALTER TABLE s</a:t>
            </a:r>
          </a:p>
          <a:p>
            <a:pPr>
              <a:lnSpc>
                <a:spcPct val="150000"/>
              </a:lnSpc>
            </a:pPr>
            <a:r>
              <a:rPr lang="zh-CN" altLang="en-US" sz="1800"/>
              <a:t>DROP INDEX s_name_index;</a:t>
            </a:r>
          </a:p>
        </p:txBody>
      </p:sp>
      <p:sp>
        <p:nvSpPr>
          <p:cNvPr id="12" name="矩形 11"/>
          <p:cNvSpPr/>
          <p:nvPr/>
        </p:nvSpPr>
        <p:spPr>
          <a:xfrm>
            <a:off x="784860" y="4726305"/>
            <a:ext cx="10215880" cy="54165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835"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DROP INDEX 索引名 ON 表名;</a:t>
            </a:r>
          </a:p>
        </p:txBody>
      </p:sp>
      <p:sp>
        <p:nvSpPr>
          <p:cNvPr id="13" name="文本框 12"/>
          <p:cNvSpPr txBox="1"/>
          <p:nvPr/>
        </p:nvSpPr>
        <p:spPr>
          <a:xfrm>
            <a:off x="1527175" y="5410835"/>
            <a:ext cx="8736965" cy="506730"/>
          </a:xfrm>
          <a:prstGeom prst="rect">
            <a:avLst/>
          </a:prstGeom>
          <a:noFill/>
        </p:spPr>
        <p:txBody>
          <a:bodyPr wrap="square" rtlCol="0" anchor="t">
            <a:spAutoFit/>
          </a:bodyPr>
          <a:lstStyle/>
          <a:p>
            <a:pPr>
              <a:lnSpc>
                <a:spcPct val="150000"/>
              </a:lnSpc>
            </a:pPr>
            <a:r>
              <a:rPr lang="zh-CN" altLang="en-US" sz="1800"/>
              <a:t>DROP INDEX s_name_index ON 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7.4  </a:t>
            </a:r>
            <a:r>
              <a:rPr lang="zh-CN" altLang="en-US" dirty="0"/>
              <a:t>MySQL索引管理</a:t>
            </a:r>
          </a:p>
        </p:txBody>
      </p:sp>
      <p:sp>
        <p:nvSpPr>
          <p:cNvPr id="5" name="内容占位符 4"/>
          <p:cNvSpPr>
            <a:spLocks noGrp="1"/>
          </p:cNvSpPr>
          <p:nvPr>
            <p:ph idx="1"/>
          </p:nvPr>
        </p:nvSpPr>
        <p:spPr>
          <a:xfrm>
            <a:off x="619125" y="1056640"/>
            <a:ext cx="10978515" cy="765175"/>
          </a:xfrm>
        </p:spPr>
        <p:txBody>
          <a:bodyPr>
            <a:noAutofit/>
          </a:bodyPr>
          <a:lstStyle/>
          <a:p>
            <a:pPr marL="0" indent="0">
              <a:lnSpc>
                <a:spcPct val="150000"/>
              </a:lnSpc>
              <a:buNone/>
            </a:pPr>
            <a:r>
              <a:rPr lang="zh-CN" altLang="en-US" dirty="0"/>
              <a:t>３</a:t>
            </a:r>
            <a:r>
              <a:rPr lang="en-US" altLang="zh-CN" dirty="0"/>
              <a:t>. </a:t>
            </a:r>
            <a:r>
              <a:rPr lang="zh-CN" altLang="en-US" dirty="0"/>
              <a:t>索引的删除</a:t>
            </a:r>
          </a:p>
        </p:txBody>
      </p:sp>
      <p:sp>
        <p:nvSpPr>
          <p:cNvPr id="2" name="矩形 1"/>
          <p:cNvSpPr/>
          <p:nvPr/>
        </p:nvSpPr>
        <p:spPr>
          <a:xfrm>
            <a:off x="774700" y="1659255"/>
            <a:ext cx="10716260" cy="49276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835"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rPr>
              <a:t>使用MySQL Workbench删除指定索引</a:t>
            </a:r>
          </a:p>
        </p:txBody>
      </p:sp>
      <p:sp>
        <p:nvSpPr>
          <p:cNvPr id="3" name="矩形 2"/>
          <p:cNvSpPr/>
          <p:nvPr/>
        </p:nvSpPr>
        <p:spPr>
          <a:xfrm>
            <a:off x="774700" y="2286635"/>
            <a:ext cx="5003165" cy="2313940"/>
          </a:xfrm>
          <a:prstGeom prst="rect">
            <a:avLst/>
          </a:prstGeom>
          <a:solidFill>
            <a:srgbClr val="7ABC32">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lnSpc>
                <a:spcPct val="150000"/>
              </a:lnSpc>
              <a:buFont typeface="Wingdings" panose="05000000000000000000" charset="0"/>
              <a:buChar char="Ø"/>
            </a:pPr>
            <a:r>
              <a:rPr lang="zh-CN" altLang="en-US" sz="1800">
                <a:solidFill>
                  <a:schemeClr val="tx1"/>
                </a:solidFill>
              </a:rPr>
              <a:t>在Navigator窗格的Schema选项卡下，右键Tables下索引所在表，从弹出的右键菜单中，选择Alter Table选项。然后打开右侧窗口的Indexs选项卡，中间窗格列出了当前表上的索引。</a:t>
            </a:r>
          </a:p>
        </p:txBody>
      </p:sp>
      <p:sp>
        <p:nvSpPr>
          <p:cNvPr id="6" name="矩形 5"/>
          <p:cNvSpPr/>
          <p:nvPr/>
        </p:nvSpPr>
        <p:spPr>
          <a:xfrm>
            <a:off x="774700" y="4801235"/>
            <a:ext cx="5007610" cy="1178560"/>
          </a:xfrm>
          <a:prstGeom prst="rect">
            <a:avLst/>
          </a:prstGeom>
          <a:solidFill>
            <a:srgbClr val="7ABC32">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lnSpc>
                <a:spcPct val="150000"/>
              </a:lnSpc>
              <a:buFont typeface="Wingdings" panose="05000000000000000000" charset="0"/>
              <a:buChar char="Ø"/>
            </a:pPr>
            <a:r>
              <a:rPr lang="zh-CN" altLang="en-US" sz="1800">
                <a:solidFill>
                  <a:schemeClr val="tx1"/>
                </a:solidFill>
              </a:rPr>
              <a:t>右键点击选择需要删除的索引，点击Delete Selected按钮删除索引</a:t>
            </a:r>
          </a:p>
        </p:txBody>
      </p:sp>
      <p:pic>
        <p:nvPicPr>
          <p:cNvPr id="7" name="图片 28"/>
          <p:cNvPicPr>
            <a:picLocks noChangeAspect="1"/>
          </p:cNvPicPr>
          <p:nvPr/>
        </p:nvPicPr>
        <p:blipFill>
          <a:blip r:embed="rId2"/>
          <a:stretch>
            <a:fillRect/>
          </a:stretch>
        </p:blipFill>
        <p:spPr>
          <a:xfrm>
            <a:off x="5870575" y="2286635"/>
            <a:ext cx="5619750" cy="3693160"/>
          </a:xfrm>
          <a:prstGeom prst="rect">
            <a:avLst/>
          </a:prstGeom>
          <a:noFill/>
          <a:ln w="9525" cap="flat" cmpd="sng">
            <a:solidFill>
              <a:srgbClr val="000000"/>
            </a:solidFill>
            <a:prstDash val="solid"/>
            <a:miter/>
            <a:headEnd type="none" w="med" len="med"/>
            <a:tailEnd type="none" w="med" len="me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 name="矩形 74"/>
          <p:cNvSpPr/>
          <p:nvPr/>
        </p:nvSpPr>
        <p:spPr bwMode="auto">
          <a:xfrm>
            <a:off x="0" y="1538870"/>
            <a:ext cx="12198350" cy="5320718"/>
          </a:xfrm>
          <a:prstGeom prst="rect">
            <a:avLst/>
          </a:prstGeom>
          <a:solidFill>
            <a:srgbClr val="0AB79B">
              <a:alpha val="20000"/>
            </a:srgbClr>
          </a:solidFill>
          <a:ln w="9525" cap="flat" cmpd="sng" algn="ctr">
            <a:noFill/>
            <a:prstDash val="solid"/>
            <a:round/>
            <a:headEnd type="none" w="med" len="med"/>
            <a:tailEnd type="none" w="med" len="med"/>
          </a:ln>
          <a:effectLst/>
        </p:spPr>
        <p:txBody>
          <a:bodyPr vert="horz" wrap="square" lIns="91477" tIns="45738" rIns="91477" bIns="45738" numCol="1" rtlCol="0" anchor="t" anchorCtr="0" compatLnSpc="1"/>
          <a:lstStyle/>
          <a:p>
            <a:pPr defTabSz="915035" fontAlgn="base">
              <a:spcBef>
                <a:spcPct val="0"/>
              </a:spcBef>
              <a:spcAft>
                <a:spcPct val="0"/>
              </a:spcAft>
            </a:pPr>
            <a:endParaRPr lang="zh-CN" altLang="en-US" sz="1800">
              <a:latin typeface="Arial" panose="020B0604020202020204" pitchFamily="34" charset="0"/>
              <a:ea typeface="宋体" panose="02010600030101010101" pitchFamily="2" charset="-122"/>
            </a:endParaRPr>
          </a:p>
        </p:txBody>
      </p:sp>
      <p:cxnSp>
        <p:nvCxnSpPr>
          <p:cNvPr id="70" name="直接连接符 69"/>
          <p:cNvCxnSpPr/>
          <p:nvPr/>
        </p:nvCxnSpPr>
        <p:spPr bwMode="auto">
          <a:xfrm flipH="1">
            <a:off x="668005" y="5525494"/>
            <a:ext cx="3792894" cy="0"/>
          </a:xfrm>
          <a:prstGeom prst="line">
            <a:avLst/>
          </a:prstGeom>
          <a:solidFill>
            <a:schemeClr val="accent1"/>
          </a:solidFill>
          <a:ln w="28575" cap="flat" cmpd="sng" algn="ctr">
            <a:solidFill>
              <a:schemeClr val="tx1">
                <a:lumMod val="50000"/>
                <a:lumOff val="50000"/>
              </a:schemeClr>
            </a:solidFill>
            <a:prstDash val="dash"/>
            <a:round/>
            <a:headEnd type="none"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p:nvPr/>
        </p:nvCxnSpPr>
        <p:spPr bwMode="auto">
          <a:xfrm flipH="1">
            <a:off x="668005" y="2481536"/>
            <a:ext cx="3792894" cy="0"/>
          </a:xfrm>
          <a:prstGeom prst="line">
            <a:avLst/>
          </a:prstGeom>
          <a:solidFill>
            <a:schemeClr val="accent1"/>
          </a:solidFill>
          <a:ln w="28575" cap="flat" cmpd="sng" algn="ctr">
            <a:solidFill>
              <a:schemeClr val="tx1">
                <a:lumMod val="50000"/>
                <a:lumOff val="50000"/>
              </a:schemeClr>
            </a:solidFill>
            <a:prstDash val="dash"/>
            <a:round/>
            <a:headEnd type="none"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接连接符 68"/>
          <p:cNvCxnSpPr/>
          <p:nvPr/>
        </p:nvCxnSpPr>
        <p:spPr bwMode="auto">
          <a:xfrm flipH="1">
            <a:off x="668005" y="3881837"/>
            <a:ext cx="3792894" cy="0"/>
          </a:xfrm>
          <a:prstGeom prst="line">
            <a:avLst/>
          </a:prstGeom>
          <a:solidFill>
            <a:schemeClr val="accent1"/>
          </a:solidFill>
          <a:ln w="28575" cap="flat" cmpd="sng" algn="ctr">
            <a:solidFill>
              <a:schemeClr val="tx1">
                <a:lumMod val="50000"/>
                <a:lumOff val="50000"/>
              </a:schemeClr>
            </a:solidFill>
            <a:prstDash val="dash"/>
            <a:round/>
            <a:headEnd type="none"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Shape 120"/>
          <p:cNvSpPr/>
          <p:nvPr/>
        </p:nvSpPr>
        <p:spPr>
          <a:xfrm rot="912886" flipH="1">
            <a:off x="4763696" y="2756654"/>
            <a:ext cx="2771570" cy="213031"/>
          </a:xfrm>
          <a:prstGeom prst="rect">
            <a:avLst/>
          </a:prstGeom>
          <a:solidFill>
            <a:srgbClr val="808785">
              <a:alpha val="60000"/>
            </a:srgbClr>
          </a:solidFill>
          <a:ln w="12700">
            <a:miter lim="400000"/>
          </a:ln>
        </p:spPr>
        <p:txBody>
          <a:bodyPr lIns="50820" tIns="50820" rIns="50820" bIns="50820" anchor="ctr"/>
          <a:lstStyle/>
          <a:p>
            <a:pPr>
              <a:defRPr>
                <a:solidFill>
                  <a:srgbClr val="FFFFFF"/>
                </a:solidFill>
              </a:defRPr>
            </a:pPr>
            <a:endParaRPr/>
          </a:p>
        </p:txBody>
      </p:sp>
      <p:sp>
        <p:nvSpPr>
          <p:cNvPr id="8" name="Shape 122"/>
          <p:cNvSpPr/>
          <p:nvPr/>
        </p:nvSpPr>
        <p:spPr>
          <a:xfrm rot="20623009">
            <a:off x="5060350" y="3477618"/>
            <a:ext cx="2158069" cy="213032"/>
          </a:xfrm>
          <a:prstGeom prst="rect">
            <a:avLst/>
          </a:prstGeom>
          <a:solidFill>
            <a:srgbClr val="808785">
              <a:alpha val="60000"/>
            </a:srgbClr>
          </a:solidFill>
          <a:ln w="12700">
            <a:miter lim="400000"/>
          </a:ln>
        </p:spPr>
        <p:txBody>
          <a:bodyPr lIns="50820" tIns="50820" rIns="50820" bIns="50820" anchor="ctr"/>
          <a:lstStyle/>
          <a:p>
            <a:pPr>
              <a:defRPr>
                <a:solidFill>
                  <a:srgbClr val="FFFFFF"/>
                </a:solidFill>
              </a:defRPr>
            </a:pPr>
            <a:endParaRPr/>
          </a:p>
        </p:txBody>
      </p:sp>
      <p:grpSp>
        <p:nvGrpSpPr>
          <p:cNvPr id="21" name="Group 138"/>
          <p:cNvGrpSpPr/>
          <p:nvPr/>
        </p:nvGrpSpPr>
        <p:grpSpPr>
          <a:xfrm>
            <a:off x="4555718" y="1870023"/>
            <a:ext cx="1067731" cy="1067421"/>
            <a:chOff x="0" y="0"/>
            <a:chExt cx="1270000" cy="1270000"/>
          </a:xfrm>
        </p:grpSpPr>
        <p:sp>
          <p:nvSpPr>
            <p:cNvPr id="22" name="Shape 135"/>
            <p:cNvSpPr/>
            <p:nvPr/>
          </p:nvSpPr>
          <p:spPr>
            <a:xfrm>
              <a:off x="0" y="0"/>
              <a:ext cx="1270000" cy="1270000"/>
            </a:xfrm>
            <a:prstGeom prst="ellipse">
              <a:avLst/>
            </a:prstGeom>
            <a:solidFill>
              <a:schemeClr val="accent1">
                <a:hueOff val="-78595"/>
                <a:satOff val="12505"/>
                <a:lumOff val="13871"/>
              </a:scheme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23" name="Shape 136"/>
            <p:cNvSpPr/>
            <p:nvPr/>
          </p:nvSpPr>
          <p:spPr>
            <a:xfrm>
              <a:off x="202826" y="202826"/>
              <a:ext cx="864348" cy="864348"/>
            </a:xfrm>
            <a:prstGeom prst="ellipse">
              <a:avLst/>
            </a:prstGeom>
            <a:solidFill>
              <a:srgbClr val="FFFFFF"/>
            </a:solidFill>
            <a:ln w="12700" cap="flat">
              <a:noFill/>
              <a:miter lim="400000"/>
            </a:ln>
            <a:effectLst/>
          </p:spPr>
          <p:txBody>
            <a:bodyPr wrap="square" lIns="50800" tIns="50800" rIns="50800" bIns="50800" numCol="1" anchor="ctr">
              <a:noAutofit/>
            </a:bodyPr>
            <a:lstStyle/>
            <a:p>
              <a:pPr algn="r">
                <a:defRPr>
                  <a:solidFill>
                    <a:srgbClr val="FFFFFF"/>
                  </a:solidFill>
                </a:defRPr>
              </a:pPr>
              <a:endParaRPr/>
            </a:p>
          </p:txBody>
        </p:sp>
        <p:pic>
          <p:nvPicPr>
            <p:cNvPr id="24" name="pasted-image.pdf"/>
            <p:cNvPicPr>
              <a:picLocks noChangeAspect="1"/>
            </p:cNvPicPr>
            <p:nvPr/>
          </p:nvPicPr>
          <p:blipFill>
            <a:blip r:embed="rId2"/>
            <a:stretch>
              <a:fillRect/>
            </a:stretch>
          </p:blipFill>
          <p:spPr>
            <a:xfrm>
              <a:off x="400501" y="416289"/>
              <a:ext cx="468998" cy="437422"/>
            </a:xfrm>
            <a:prstGeom prst="rect">
              <a:avLst/>
            </a:prstGeom>
            <a:ln w="12700" cap="flat">
              <a:noFill/>
              <a:miter lim="400000"/>
              <a:headEnd/>
              <a:tailEnd/>
            </a:ln>
            <a:effectLst/>
          </p:spPr>
        </p:pic>
      </p:grpSp>
      <p:sp>
        <p:nvSpPr>
          <p:cNvPr id="34" name="Shape 148"/>
          <p:cNvSpPr/>
          <p:nvPr/>
        </p:nvSpPr>
        <p:spPr>
          <a:xfrm>
            <a:off x="934528" y="2043712"/>
            <a:ext cx="2155558" cy="410464"/>
          </a:xfrm>
          <a:prstGeom prst="rect">
            <a:avLst/>
          </a:prstGeom>
          <a:ln w="12700">
            <a:miter lim="400000"/>
          </a:ln>
        </p:spPr>
        <p:txBody>
          <a:bodyPr wrap="none" lIns="50820" tIns="50820" rIns="50820" bIns="50820" anchor="ctr">
            <a:spAutoFit/>
          </a:bodyPr>
          <a:lstStyle>
            <a:lvl1pPr>
              <a:defRPr sz="2000">
                <a:solidFill>
                  <a:srgbClr val="FF2600"/>
                </a:solidFill>
                <a:latin typeface="FZLTDHK-GBK1-0"/>
                <a:ea typeface="FZLTDHK-GBK1-0"/>
                <a:cs typeface="FZLTDHK-GBK1-0"/>
                <a:sym typeface="FZLTDHK-GBK1-0"/>
              </a:defRPr>
            </a:lvl1pPr>
          </a:lstStyle>
          <a:p>
            <a:r>
              <a:rPr dirty="0" err="1">
                <a:latin typeface="+mn-ea"/>
                <a:ea typeface="+mn-ea"/>
              </a:rPr>
              <a:t>海量图书方便查询</a:t>
            </a:r>
            <a:endParaRPr dirty="0">
              <a:latin typeface="+mn-ea"/>
              <a:ea typeface="+mn-ea"/>
            </a:endParaRPr>
          </a:p>
        </p:txBody>
      </p:sp>
      <p:sp>
        <p:nvSpPr>
          <p:cNvPr id="35" name="Shape 149"/>
          <p:cNvSpPr/>
          <p:nvPr/>
        </p:nvSpPr>
        <p:spPr>
          <a:xfrm>
            <a:off x="934528" y="3449668"/>
            <a:ext cx="1642330" cy="410464"/>
          </a:xfrm>
          <a:prstGeom prst="rect">
            <a:avLst/>
          </a:prstGeom>
          <a:ln w="12700">
            <a:miter lim="400000"/>
          </a:ln>
        </p:spPr>
        <p:txBody>
          <a:bodyPr wrap="none" lIns="50820" tIns="50820" rIns="50820" bIns="50820" anchor="ctr">
            <a:spAutoFit/>
          </a:bodyPr>
          <a:lstStyle>
            <a:lvl1pPr>
              <a:defRPr sz="2000">
                <a:solidFill>
                  <a:srgbClr val="FF2600"/>
                </a:solidFill>
                <a:latin typeface="FZLTDHK-GBK1-0"/>
                <a:ea typeface="FZLTDHK-GBK1-0"/>
                <a:cs typeface="FZLTDHK-GBK1-0"/>
                <a:sym typeface="FZLTDHK-GBK1-0"/>
              </a:defRPr>
            </a:lvl1pPr>
          </a:lstStyle>
          <a:p>
            <a:r>
              <a:rPr dirty="0" err="1">
                <a:latin typeface="+mn-ea"/>
                <a:ea typeface="+mn-ea"/>
              </a:rPr>
              <a:t>免费申请样书</a:t>
            </a:r>
            <a:endParaRPr dirty="0">
              <a:latin typeface="+mn-ea"/>
              <a:ea typeface="+mn-ea"/>
            </a:endParaRPr>
          </a:p>
        </p:txBody>
      </p:sp>
      <p:sp>
        <p:nvSpPr>
          <p:cNvPr id="36" name="Shape 150"/>
          <p:cNvSpPr/>
          <p:nvPr/>
        </p:nvSpPr>
        <p:spPr>
          <a:xfrm>
            <a:off x="934528" y="5096459"/>
            <a:ext cx="1642330" cy="410464"/>
          </a:xfrm>
          <a:prstGeom prst="rect">
            <a:avLst/>
          </a:prstGeom>
          <a:ln w="12700">
            <a:miter lim="400000"/>
          </a:ln>
        </p:spPr>
        <p:txBody>
          <a:bodyPr wrap="none" lIns="50820" tIns="50820" rIns="50820" bIns="50820" anchor="ctr">
            <a:spAutoFit/>
          </a:bodyPr>
          <a:lstStyle>
            <a:lvl1pPr>
              <a:defRPr sz="2000">
                <a:solidFill>
                  <a:srgbClr val="FF2600"/>
                </a:solidFill>
                <a:latin typeface="FZLTDHK-GBK1-0"/>
                <a:ea typeface="FZLTDHK-GBK1-0"/>
                <a:cs typeface="FZLTDHK-GBK1-0"/>
                <a:sym typeface="FZLTDHK-GBK1-0"/>
              </a:defRPr>
            </a:lvl1pPr>
          </a:lstStyle>
          <a:p>
            <a:r>
              <a:rPr dirty="0" err="1">
                <a:latin typeface="+mn-ea"/>
                <a:ea typeface="+mn-ea"/>
              </a:rPr>
              <a:t>下载配套资源</a:t>
            </a:r>
            <a:endParaRPr dirty="0">
              <a:latin typeface="+mn-ea"/>
              <a:ea typeface="+mn-ea"/>
            </a:endParaRPr>
          </a:p>
        </p:txBody>
      </p:sp>
      <p:sp>
        <p:nvSpPr>
          <p:cNvPr id="37" name="Shape 151"/>
          <p:cNvSpPr/>
          <p:nvPr/>
        </p:nvSpPr>
        <p:spPr>
          <a:xfrm>
            <a:off x="10076866" y="2780951"/>
            <a:ext cx="1129102" cy="410464"/>
          </a:xfrm>
          <a:prstGeom prst="rect">
            <a:avLst/>
          </a:prstGeom>
          <a:ln w="12700">
            <a:miter lim="400000"/>
          </a:ln>
        </p:spPr>
        <p:txBody>
          <a:bodyPr wrap="none" lIns="50820" tIns="50820" rIns="50820" bIns="50820" anchor="ctr">
            <a:spAutoFit/>
          </a:bodyPr>
          <a:lstStyle>
            <a:lvl1pPr>
              <a:defRPr sz="2000">
                <a:solidFill>
                  <a:srgbClr val="FF2600"/>
                </a:solidFill>
                <a:latin typeface="FZLTDHK-GBK1-0"/>
                <a:ea typeface="FZLTDHK-GBK1-0"/>
                <a:cs typeface="FZLTDHK-GBK1-0"/>
                <a:sym typeface="FZLTDHK-GBK1-0"/>
              </a:defRPr>
            </a:lvl1pPr>
          </a:lstStyle>
          <a:p>
            <a:r>
              <a:rPr dirty="0" err="1">
                <a:latin typeface="+mn-ea"/>
                <a:ea typeface="+mn-ea"/>
              </a:rPr>
              <a:t>优惠购书</a:t>
            </a:r>
            <a:endParaRPr dirty="0">
              <a:latin typeface="+mn-ea"/>
              <a:ea typeface="+mn-ea"/>
            </a:endParaRPr>
          </a:p>
        </p:txBody>
      </p:sp>
      <p:sp>
        <p:nvSpPr>
          <p:cNvPr id="38" name="Shape 152"/>
          <p:cNvSpPr/>
          <p:nvPr/>
        </p:nvSpPr>
        <p:spPr>
          <a:xfrm>
            <a:off x="10076866" y="4482752"/>
            <a:ext cx="1129102" cy="410464"/>
          </a:xfrm>
          <a:prstGeom prst="rect">
            <a:avLst/>
          </a:prstGeom>
          <a:ln w="12700">
            <a:miter lim="400000"/>
          </a:ln>
        </p:spPr>
        <p:txBody>
          <a:bodyPr wrap="none" lIns="50820" tIns="50820" rIns="50820" bIns="50820" anchor="ctr">
            <a:spAutoFit/>
          </a:bodyPr>
          <a:lstStyle>
            <a:lvl1pPr>
              <a:defRPr sz="2000">
                <a:solidFill>
                  <a:srgbClr val="FF2600"/>
                </a:solidFill>
                <a:latin typeface="FZLTDHK-GBK1-0"/>
                <a:ea typeface="FZLTDHK-GBK1-0"/>
                <a:cs typeface="FZLTDHK-GBK1-0"/>
                <a:sym typeface="FZLTDHK-GBK1-0"/>
              </a:defRPr>
            </a:lvl1pPr>
          </a:lstStyle>
          <a:p>
            <a:r>
              <a:rPr dirty="0" err="1">
                <a:latin typeface="+mn-ea"/>
                <a:ea typeface="+mn-ea"/>
              </a:rPr>
              <a:t>成为作者</a:t>
            </a:r>
            <a:endParaRPr dirty="0">
              <a:latin typeface="+mn-ea"/>
              <a:ea typeface="+mn-ea"/>
            </a:endParaRPr>
          </a:p>
        </p:txBody>
      </p:sp>
      <p:sp>
        <p:nvSpPr>
          <p:cNvPr id="48" name="Shape 162"/>
          <p:cNvSpPr/>
          <p:nvPr/>
        </p:nvSpPr>
        <p:spPr>
          <a:xfrm>
            <a:off x="9215420" y="1881441"/>
            <a:ext cx="102710" cy="318110"/>
          </a:xfrm>
          <a:prstGeom prst="rect">
            <a:avLst/>
          </a:prstGeom>
          <a:ln w="12700">
            <a:miter lim="400000"/>
          </a:ln>
        </p:spPr>
        <p:txBody>
          <a:bodyPr wrap="none" lIns="50820" tIns="50820" rIns="50820" bIns="50820" anchor="ctr">
            <a:spAutoFit/>
          </a:bodyPr>
          <a:lstStyle/>
          <a:p>
            <a:pPr algn="l">
              <a:defRPr sz="1400">
                <a:solidFill>
                  <a:srgbClr val="000000"/>
                </a:solidFill>
                <a:latin typeface="FZLTXIHJW-GB1-0"/>
                <a:ea typeface="FZLTXIHJW-GB1-0"/>
                <a:cs typeface="FZLTXIHJW-GB1-0"/>
                <a:sym typeface="FZLTXIHJW-GB1-0"/>
              </a:defRPr>
            </a:pPr>
            <a:endParaRPr dirty="0"/>
          </a:p>
        </p:txBody>
      </p:sp>
      <p:sp>
        <p:nvSpPr>
          <p:cNvPr id="49" name="Shape 163"/>
          <p:cNvSpPr/>
          <p:nvPr/>
        </p:nvSpPr>
        <p:spPr>
          <a:xfrm>
            <a:off x="10908873" y="2157157"/>
            <a:ext cx="102710" cy="318110"/>
          </a:xfrm>
          <a:prstGeom prst="rect">
            <a:avLst/>
          </a:prstGeom>
          <a:ln w="12700">
            <a:miter lim="400000"/>
          </a:ln>
        </p:spPr>
        <p:txBody>
          <a:bodyPr wrap="none" lIns="50820" tIns="50820" rIns="50820" bIns="50820" anchor="ctr">
            <a:spAutoFit/>
          </a:bodyPr>
          <a:lstStyle/>
          <a:p>
            <a:pPr algn="l">
              <a:defRPr sz="1400">
                <a:solidFill>
                  <a:srgbClr val="000000"/>
                </a:solidFill>
                <a:latin typeface="FZLTXIHJW-GB1-0"/>
                <a:ea typeface="FZLTXIHJW-GB1-0"/>
                <a:cs typeface="FZLTXIHJW-GB1-0"/>
                <a:sym typeface="FZLTXIHJW-GB1-0"/>
              </a:defRPr>
            </a:pPr>
            <a:endParaRPr dirty="0"/>
          </a:p>
        </p:txBody>
      </p:sp>
      <p:pic>
        <p:nvPicPr>
          <p:cNvPr id="50" name="pasted-image.pdf"/>
          <p:cNvPicPr>
            <a:picLocks noChangeAspect="1"/>
          </p:cNvPicPr>
          <p:nvPr/>
        </p:nvPicPr>
        <p:blipFill>
          <a:blip r:embed="rId3"/>
          <a:stretch>
            <a:fillRect/>
          </a:stretch>
        </p:blipFill>
        <p:spPr>
          <a:xfrm>
            <a:off x="484449" y="417927"/>
            <a:ext cx="3758508" cy="979166"/>
          </a:xfrm>
          <a:prstGeom prst="rect">
            <a:avLst/>
          </a:prstGeom>
          <a:ln w="12700">
            <a:miter lim="400000"/>
            <a:headEnd/>
            <a:tailEnd/>
          </a:ln>
        </p:spPr>
      </p:pic>
      <p:grpSp>
        <p:nvGrpSpPr>
          <p:cNvPr id="55" name="组合 54"/>
          <p:cNvGrpSpPr/>
          <p:nvPr/>
        </p:nvGrpSpPr>
        <p:grpSpPr>
          <a:xfrm>
            <a:off x="6998336" y="2687184"/>
            <a:ext cx="1067731" cy="1067421"/>
            <a:chOff x="6933148" y="4374243"/>
            <a:chExt cx="1270001" cy="1270000"/>
          </a:xfrm>
        </p:grpSpPr>
        <p:sp>
          <p:nvSpPr>
            <p:cNvPr id="52" name="Shape 166"/>
            <p:cNvSpPr/>
            <p:nvPr/>
          </p:nvSpPr>
          <p:spPr>
            <a:xfrm>
              <a:off x="6933148" y="4374243"/>
              <a:ext cx="1270001" cy="1270000"/>
            </a:xfrm>
            <a:prstGeom prst="ellipse">
              <a:avLst/>
            </a:prstGeom>
            <a:solidFill>
              <a:schemeClr val="accent2">
                <a:hueOff val="50042"/>
                <a:satOff val="8963"/>
                <a:lumOff val="14616"/>
              </a:schemeClr>
            </a:solidFill>
            <a:ln w="12700">
              <a:miter lim="400000"/>
            </a:ln>
          </p:spPr>
          <p:txBody>
            <a:bodyPr lIns="50800" tIns="50800" rIns="50800" bIns="50800" anchor="ctr"/>
            <a:lstStyle/>
            <a:p>
              <a:pPr>
                <a:defRPr>
                  <a:solidFill>
                    <a:srgbClr val="FFFFFF"/>
                  </a:solidFill>
                </a:defRPr>
              </a:pPr>
              <a:endParaRPr/>
            </a:p>
          </p:txBody>
        </p:sp>
        <p:sp>
          <p:nvSpPr>
            <p:cNvPr id="53" name="Shape 167"/>
            <p:cNvSpPr/>
            <p:nvPr/>
          </p:nvSpPr>
          <p:spPr>
            <a:xfrm>
              <a:off x="7135975" y="4577069"/>
              <a:ext cx="864348" cy="864348"/>
            </a:xfrm>
            <a:prstGeom prst="ellipse">
              <a:avLst/>
            </a:prstGeom>
            <a:solidFill>
              <a:srgbClr val="FFFFFF"/>
            </a:solidFill>
            <a:ln w="12700">
              <a:miter lim="400000"/>
            </a:ln>
          </p:spPr>
          <p:txBody>
            <a:bodyPr lIns="50800" tIns="50800" rIns="50800" bIns="50800" anchor="ctr"/>
            <a:lstStyle/>
            <a:p>
              <a:pPr>
                <a:defRPr>
                  <a:solidFill>
                    <a:srgbClr val="FFFFFF"/>
                  </a:solidFill>
                </a:defRPr>
              </a:pPr>
              <a:endParaRPr/>
            </a:p>
          </p:txBody>
        </p:sp>
        <p:pic>
          <p:nvPicPr>
            <p:cNvPr id="54" name="pasted-image.pdf"/>
            <p:cNvPicPr>
              <a:picLocks noChangeAspect="1"/>
            </p:cNvPicPr>
            <p:nvPr/>
          </p:nvPicPr>
          <p:blipFill>
            <a:blip r:embed="rId4"/>
            <a:stretch>
              <a:fillRect/>
            </a:stretch>
          </p:blipFill>
          <p:spPr>
            <a:xfrm>
              <a:off x="7301327" y="4756861"/>
              <a:ext cx="533645" cy="504764"/>
            </a:xfrm>
            <a:prstGeom prst="rect">
              <a:avLst/>
            </a:prstGeom>
            <a:ln w="12700">
              <a:miter lim="400000"/>
              <a:headEnd/>
              <a:tailEnd/>
            </a:ln>
          </p:spPr>
        </p:pic>
      </p:grpSp>
      <p:sp>
        <p:nvSpPr>
          <p:cNvPr id="56" name="Shape 120"/>
          <p:cNvSpPr/>
          <p:nvPr/>
        </p:nvSpPr>
        <p:spPr>
          <a:xfrm rot="1370647" flipH="1">
            <a:off x="4747031" y="4272536"/>
            <a:ext cx="2771570" cy="213031"/>
          </a:xfrm>
          <a:prstGeom prst="rect">
            <a:avLst/>
          </a:prstGeom>
          <a:solidFill>
            <a:srgbClr val="808785">
              <a:alpha val="60000"/>
            </a:srgbClr>
          </a:solidFill>
          <a:ln w="12700">
            <a:miter lim="400000"/>
          </a:ln>
        </p:spPr>
        <p:txBody>
          <a:bodyPr lIns="50820" tIns="50820" rIns="50820" bIns="50820" anchor="ctr"/>
          <a:lstStyle/>
          <a:p>
            <a:pPr>
              <a:defRPr>
                <a:solidFill>
                  <a:srgbClr val="FFFFFF"/>
                </a:solidFill>
              </a:defRPr>
            </a:pPr>
            <a:endParaRPr/>
          </a:p>
        </p:txBody>
      </p:sp>
      <p:sp>
        <p:nvSpPr>
          <p:cNvPr id="57" name="Shape 122"/>
          <p:cNvSpPr/>
          <p:nvPr/>
        </p:nvSpPr>
        <p:spPr>
          <a:xfrm rot="20604089">
            <a:off x="5017839" y="5105197"/>
            <a:ext cx="2158069" cy="213032"/>
          </a:xfrm>
          <a:prstGeom prst="rect">
            <a:avLst/>
          </a:prstGeom>
          <a:solidFill>
            <a:srgbClr val="808785">
              <a:alpha val="60000"/>
            </a:srgbClr>
          </a:solidFill>
          <a:ln w="12700">
            <a:miter lim="400000"/>
          </a:ln>
        </p:spPr>
        <p:txBody>
          <a:bodyPr lIns="50820" tIns="50820" rIns="50820" bIns="50820" anchor="ctr"/>
          <a:lstStyle/>
          <a:p>
            <a:pPr>
              <a:defRPr>
                <a:solidFill>
                  <a:srgbClr val="FFFFFF"/>
                </a:solidFill>
              </a:defRPr>
            </a:pPr>
            <a:endParaRPr/>
          </a:p>
        </p:txBody>
      </p:sp>
      <p:grpSp>
        <p:nvGrpSpPr>
          <p:cNvPr id="9" name="Group 126"/>
          <p:cNvGrpSpPr/>
          <p:nvPr/>
        </p:nvGrpSpPr>
        <p:grpSpPr>
          <a:xfrm>
            <a:off x="4519955" y="3365308"/>
            <a:ext cx="1067731" cy="1067422"/>
            <a:chOff x="0" y="0"/>
            <a:chExt cx="1270000" cy="1270000"/>
          </a:xfrm>
        </p:grpSpPr>
        <p:sp>
          <p:nvSpPr>
            <p:cNvPr id="10" name="Shape 123"/>
            <p:cNvSpPr/>
            <p:nvPr/>
          </p:nvSpPr>
          <p:spPr>
            <a:xfrm>
              <a:off x="0" y="0"/>
              <a:ext cx="1270000" cy="1270000"/>
            </a:xfrm>
            <a:prstGeom prst="ellipse">
              <a:avLst/>
            </a:prstGeom>
            <a:solidFill>
              <a:srgbClr val="0AB79B"/>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11" name="Shape 124"/>
            <p:cNvSpPr/>
            <p:nvPr/>
          </p:nvSpPr>
          <p:spPr>
            <a:xfrm>
              <a:off x="202826" y="193691"/>
              <a:ext cx="864348" cy="864348"/>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3700">
                  <a:solidFill>
                    <a:srgbClr val="FFFFFF"/>
                  </a:solidFill>
                </a:defRPr>
              </a:pPr>
              <a:endParaRPr/>
            </a:p>
          </p:txBody>
        </p:sp>
        <p:pic>
          <p:nvPicPr>
            <p:cNvPr id="12" name="pasted-image.pdf"/>
            <p:cNvPicPr>
              <a:picLocks noChangeAspect="1"/>
            </p:cNvPicPr>
            <p:nvPr/>
          </p:nvPicPr>
          <p:blipFill>
            <a:blip r:embed="rId5"/>
            <a:stretch>
              <a:fillRect/>
            </a:stretch>
          </p:blipFill>
          <p:spPr>
            <a:xfrm>
              <a:off x="377088" y="373483"/>
              <a:ext cx="515823" cy="504765"/>
            </a:xfrm>
            <a:prstGeom prst="rect">
              <a:avLst/>
            </a:prstGeom>
            <a:ln w="12700" cap="flat">
              <a:noFill/>
              <a:miter lim="400000"/>
              <a:headEnd/>
              <a:tailEnd/>
            </a:ln>
            <a:effectLst/>
          </p:spPr>
        </p:pic>
      </p:grpSp>
      <p:sp>
        <p:nvSpPr>
          <p:cNvPr id="60" name="TextBox 59"/>
          <p:cNvSpPr txBox="1"/>
          <p:nvPr/>
        </p:nvSpPr>
        <p:spPr>
          <a:xfrm>
            <a:off x="769192" y="2548187"/>
            <a:ext cx="3711828" cy="707922"/>
          </a:xfrm>
          <a:prstGeom prst="rect">
            <a:avLst/>
          </a:prstGeom>
          <a:noFill/>
        </p:spPr>
        <p:txBody>
          <a:bodyPr wrap="square" lIns="91477" tIns="45738" rIns="91477" bIns="45738" rtlCol="0">
            <a:spAutoFit/>
          </a:bodyPr>
          <a:lstStyle/>
          <a:p>
            <a:r>
              <a:rPr lang="zh-CN" altLang="en-US" sz="2000" dirty="0">
                <a:latin typeface="+mn-ea"/>
                <a:ea typeface="+mn-ea"/>
              </a:rPr>
              <a:t>囊括各大品类，您想要的应有尽有</a:t>
            </a:r>
          </a:p>
        </p:txBody>
      </p:sp>
      <p:cxnSp>
        <p:nvCxnSpPr>
          <p:cNvPr id="65" name="直接连接符 64"/>
          <p:cNvCxnSpPr/>
          <p:nvPr/>
        </p:nvCxnSpPr>
        <p:spPr bwMode="auto">
          <a:xfrm>
            <a:off x="8066067" y="3233345"/>
            <a:ext cx="3410199" cy="0"/>
          </a:xfrm>
          <a:prstGeom prst="line">
            <a:avLst/>
          </a:prstGeom>
          <a:solidFill>
            <a:schemeClr val="accent1"/>
          </a:solidFill>
          <a:ln w="28575" cap="flat" cmpd="sng" algn="ctr">
            <a:solidFill>
              <a:schemeClr val="tx1">
                <a:lumMod val="50000"/>
                <a:lumOff val="50000"/>
              </a:schemeClr>
            </a:solidFill>
            <a:prstDash val="dash"/>
            <a:round/>
            <a:headEnd type="none"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接连接符 65"/>
          <p:cNvCxnSpPr/>
          <p:nvPr/>
        </p:nvCxnSpPr>
        <p:spPr bwMode="auto">
          <a:xfrm>
            <a:off x="7946865" y="4904147"/>
            <a:ext cx="3529401" cy="0"/>
          </a:xfrm>
          <a:prstGeom prst="line">
            <a:avLst/>
          </a:prstGeom>
          <a:solidFill>
            <a:schemeClr val="accent1"/>
          </a:solidFill>
          <a:ln w="28575" cap="flat" cmpd="sng" algn="ctr">
            <a:solidFill>
              <a:schemeClr val="tx1">
                <a:lumMod val="50000"/>
                <a:lumOff val="50000"/>
              </a:schemeClr>
            </a:solidFill>
            <a:prstDash val="dash"/>
            <a:round/>
            <a:headEnd type="none"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 name="Group 130"/>
          <p:cNvGrpSpPr/>
          <p:nvPr/>
        </p:nvGrpSpPr>
        <p:grpSpPr>
          <a:xfrm>
            <a:off x="4574244" y="4973358"/>
            <a:ext cx="1067731" cy="1067422"/>
            <a:chOff x="0" y="0"/>
            <a:chExt cx="1270000" cy="1270000"/>
          </a:xfrm>
        </p:grpSpPr>
        <p:sp>
          <p:nvSpPr>
            <p:cNvPr id="14" name="Shape 127"/>
            <p:cNvSpPr/>
            <p:nvPr/>
          </p:nvSpPr>
          <p:spPr>
            <a:xfrm>
              <a:off x="0" y="0"/>
              <a:ext cx="1270000" cy="1270000"/>
            </a:xfrm>
            <a:prstGeom prst="ellipse">
              <a:avLst/>
            </a:prstGeom>
            <a:solidFill>
              <a:schemeClr val="accent6">
                <a:hueOff val="-193447"/>
                <a:satOff val="3713"/>
                <a:lumOff val="11329"/>
                <a:alpha val="90000"/>
              </a:scheme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15" name="Shape 128"/>
            <p:cNvSpPr/>
            <p:nvPr/>
          </p:nvSpPr>
          <p:spPr>
            <a:xfrm>
              <a:off x="202826" y="202826"/>
              <a:ext cx="864348" cy="864348"/>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pic>
          <p:nvPicPr>
            <p:cNvPr id="16" name="pasted-image.pdf"/>
            <p:cNvPicPr>
              <a:picLocks noChangeAspect="1"/>
            </p:cNvPicPr>
            <p:nvPr/>
          </p:nvPicPr>
          <p:blipFill>
            <a:blip r:embed="rId6"/>
            <a:stretch>
              <a:fillRect/>
            </a:stretch>
          </p:blipFill>
          <p:spPr>
            <a:xfrm>
              <a:off x="377088" y="376184"/>
              <a:ext cx="515823" cy="517633"/>
            </a:xfrm>
            <a:prstGeom prst="rect">
              <a:avLst/>
            </a:prstGeom>
            <a:ln w="12700" cap="flat">
              <a:noFill/>
              <a:miter lim="400000"/>
              <a:headEnd/>
              <a:tailEnd/>
            </a:ln>
            <a:effectLst/>
          </p:spPr>
        </p:pic>
      </p:grpSp>
      <p:grpSp>
        <p:nvGrpSpPr>
          <p:cNvPr id="17" name="Group 134"/>
          <p:cNvGrpSpPr/>
          <p:nvPr/>
        </p:nvGrpSpPr>
        <p:grpSpPr>
          <a:xfrm>
            <a:off x="6998336" y="4398850"/>
            <a:ext cx="1067731" cy="1067421"/>
            <a:chOff x="0" y="0"/>
            <a:chExt cx="1270000" cy="1270000"/>
          </a:xfrm>
        </p:grpSpPr>
        <p:sp>
          <p:nvSpPr>
            <p:cNvPr id="18" name="Shape 131"/>
            <p:cNvSpPr/>
            <p:nvPr/>
          </p:nvSpPr>
          <p:spPr>
            <a:xfrm>
              <a:off x="0" y="0"/>
              <a:ext cx="1270000" cy="1270000"/>
            </a:xfrm>
            <a:prstGeom prst="ellipse">
              <a:avLst/>
            </a:prstGeom>
            <a:solidFill>
              <a:srgbClr val="808785"/>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19" name="Shape 132"/>
            <p:cNvSpPr/>
            <p:nvPr/>
          </p:nvSpPr>
          <p:spPr>
            <a:xfrm>
              <a:off x="202826" y="202826"/>
              <a:ext cx="864348" cy="864348"/>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pic>
          <p:nvPicPr>
            <p:cNvPr id="20" name="pasted-image.pdf"/>
            <p:cNvPicPr>
              <a:picLocks noChangeAspect="1"/>
            </p:cNvPicPr>
            <p:nvPr/>
          </p:nvPicPr>
          <p:blipFill>
            <a:blip r:embed="rId7"/>
            <a:stretch>
              <a:fillRect/>
            </a:stretch>
          </p:blipFill>
          <p:spPr>
            <a:xfrm>
              <a:off x="458105" y="376184"/>
              <a:ext cx="353790" cy="517633"/>
            </a:xfrm>
            <a:prstGeom prst="rect">
              <a:avLst/>
            </a:prstGeom>
            <a:ln w="12700" cap="flat">
              <a:noFill/>
              <a:miter lim="400000"/>
              <a:headEnd/>
              <a:tailEnd/>
            </a:ln>
            <a:effectLst/>
          </p:spPr>
        </p:pic>
      </p:grpSp>
      <p:sp>
        <p:nvSpPr>
          <p:cNvPr id="71" name="TextBox 70"/>
          <p:cNvSpPr txBox="1"/>
          <p:nvPr/>
        </p:nvSpPr>
        <p:spPr>
          <a:xfrm>
            <a:off x="765175" y="3947467"/>
            <a:ext cx="3876073" cy="707922"/>
          </a:xfrm>
          <a:prstGeom prst="rect">
            <a:avLst/>
          </a:prstGeom>
          <a:noFill/>
        </p:spPr>
        <p:txBody>
          <a:bodyPr wrap="square" lIns="91477" tIns="45738" rIns="91477" bIns="45738" rtlCol="0">
            <a:spAutoFit/>
          </a:bodyPr>
          <a:lstStyle/>
          <a:p>
            <a:r>
              <a:rPr lang="zh-CN" altLang="en-US" sz="2000" dirty="0">
                <a:latin typeface="+mn-ea"/>
                <a:ea typeface="+mn-ea"/>
              </a:rPr>
              <a:t>教师免费申请样书，</a:t>
            </a:r>
            <a:endParaRPr lang="en-US" altLang="zh-CN" sz="2000" dirty="0">
              <a:latin typeface="+mn-ea"/>
              <a:ea typeface="+mn-ea"/>
            </a:endParaRPr>
          </a:p>
          <a:p>
            <a:r>
              <a:rPr lang="zh-CN" altLang="en-US" sz="2000" dirty="0">
                <a:latin typeface="+mn-ea"/>
                <a:ea typeface="+mn-ea"/>
              </a:rPr>
              <a:t>我们将安排快递迅速送达</a:t>
            </a:r>
          </a:p>
        </p:txBody>
      </p:sp>
      <p:sp>
        <p:nvSpPr>
          <p:cNvPr id="72" name="TextBox 71"/>
          <p:cNvSpPr txBox="1"/>
          <p:nvPr/>
        </p:nvSpPr>
        <p:spPr>
          <a:xfrm>
            <a:off x="765175" y="5579007"/>
            <a:ext cx="4254295" cy="1015699"/>
          </a:xfrm>
          <a:prstGeom prst="rect">
            <a:avLst/>
          </a:prstGeom>
          <a:noFill/>
        </p:spPr>
        <p:txBody>
          <a:bodyPr wrap="square" lIns="91477" tIns="45738" rIns="91477" bIns="45738" rtlCol="0">
            <a:spAutoFit/>
          </a:bodyPr>
          <a:lstStyle/>
          <a:p>
            <a:r>
              <a:rPr lang="zh-CN" altLang="en-US" sz="2000" dirty="0">
                <a:latin typeface="+mn-ea"/>
                <a:ea typeface="+mn-ea"/>
              </a:rPr>
              <a:t>教学视频、</a:t>
            </a:r>
            <a:r>
              <a:rPr lang="en-US" altLang="zh-CN" sz="2000" dirty="0">
                <a:latin typeface="+mn-ea"/>
                <a:ea typeface="+mn-ea"/>
              </a:rPr>
              <a:t>PPT</a:t>
            </a:r>
            <a:r>
              <a:rPr lang="zh-CN" altLang="en-US" sz="2000" dirty="0">
                <a:latin typeface="+mn-ea"/>
                <a:ea typeface="+mn-ea"/>
              </a:rPr>
              <a:t>课件、教学案例、</a:t>
            </a:r>
            <a:endParaRPr lang="en-US" altLang="zh-CN" sz="2000" dirty="0">
              <a:latin typeface="+mn-ea"/>
              <a:ea typeface="+mn-ea"/>
            </a:endParaRPr>
          </a:p>
          <a:p>
            <a:r>
              <a:rPr lang="zh-CN" altLang="en-US" sz="2000" dirty="0">
                <a:latin typeface="+mn-ea"/>
                <a:ea typeface="+mn-ea"/>
              </a:rPr>
              <a:t>习题答案、模拟试卷等丰富资源</a:t>
            </a:r>
          </a:p>
          <a:p>
            <a:r>
              <a:rPr lang="zh-CN" altLang="en-US" sz="2000" dirty="0">
                <a:latin typeface="+mn-ea"/>
                <a:ea typeface="+mn-ea"/>
              </a:rPr>
              <a:t>免费下载</a:t>
            </a:r>
          </a:p>
        </p:txBody>
      </p:sp>
      <p:sp>
        <p:nvSpPr>
          <p:cNvPr id="73" name="TextBox 72"/>
          <p:cNvSpPr txBox="1"/>
          <p:nvPr/>
        </p:nvSpPr>
        <p:spPr>
          <a:xfrm>
            <a:off x="8613775" y="3244861"/>
            <a:ext cx="2778976" cy="707922"/>
          </a:xfrm>
          <a:prstGeom prst="rect">
            <a:avLst/>
          </a:prstGeom>
          <a:noFill/>
        </p:spPr>
        <p:txBody>
          <a:bodyPr wrap="square" lIns="91477" tIns="45738" rIns="91477" bIns="45738" rtlCol="0">
            <a:spAutoFit/>
          </a:bodyPr>
          <a:lstStyle/>
          <a:p>
            <a:pPr algn="r"/>
            <a:r>
              <a:rPr lang="zh-CN" altLang="en-US" sz="2000" dirty="0">
                <a:latin typeface="+mn-ea"/>
                <a:ea typeface="+mn-ea"/>
              </a:rPr>
              <a:t>教师可以申请最低折扣</a:t>
            </a:r>
          </a:p>
          <a:p>
            <a:pPr algn="r"/>
            <a:r>
              <a:rPr lang="zh-CN" altLang="en-US" sz="2000" dirty="0">
                <a:latin typeface="+mn-ea"/>
                <a:ea typeface="+mn-ea"/>
              </a:rPr>
              <a:t>学生直接优惠购买图书</a:t>
            </a:r>
          </a:p>
        </p:txBody>
      </p:sp>
      <p:sp>
        <p:nvSpPr>
          <p:cNvPr id="74" name="TextBox 73"/>
          <p:cNvSpPr txBox="1"/>
          <p:nvPr/>
        </p:nvSpPr>
        <p:spPr>
          <a:xfrm>
            <a:off x="8204843" y="4994837"/>
            <a:ext cx="3271424" cy="1015699"/>
          </a:xfrm>
          <a:prstGeom prst="rect">
            <a:avLst/>
          </a:prstGeom>
          <a:noFill/>
        </p:spPr>
        <p:txBody>
          <a:bodyPr wrap="square" lIns="91477" tIns="45738" rIns="91477" bIns="45738" rtlCol="0">
            <a:spAutoFit/>
          </a:bodyPr>
          <a:lstStyle/>
          <a:p>
            <a:pPr algn="r"/>
            <a:r>
              <a:rPr lang="zh-CN" altLang="en-US" sz="2000" dirty="0">
                <a:latin typeface="+mn-ea"/>
                <a:ea typeface="+mn-ea"/>
              </a:rPr>
              <a:t>欢迎写文章／投稿，我们强大的编辑团队将为您提供专业和高效的编辑出版服务</a:t>
            </a:r>
          </a:p>
        </p:txBody>
      </p:sp>
      <p:sp>
        <p:nvSpPr>
          <p:cNvPr id="46" name="Shape 165"/>
          <p:cNvSpPr/>
          <p:nvPr/>
        </p:nvSpPr>
        <p:spPr>
          <a:xfrm>
            <a:off x="4733105" y="378949"/>
            <a:ext cx="6419247" cy="1056700"/>
          </a:xfrm>
          <a:prstGeom prst="rect">
            <a:avLst/>
          </a:prstGeom>
          <a:ln w="12700">
            <a:miter lim="400000"/>
          </a:ln>
        </p:spPr>
        <p:txBody>
          <a:bodyPr wrap="square" lIns="50800" tIns="50800" rIns="50800" bIns="50800" anchor="ctr">
            <a:spAutoFit/>
          </a:bodyPr>
          <a:lstStyle/>
          <a:p>
            <a:pPr algn="l">
              <a:defRPr sz="1400">
                <a:solidFill>
                  <a:srgbClr val="000000"/>
                </a:solidFill>
                <a:latin typeface="FZLTXIHJW-GB1-0"/>
                <a:ea typeface="FZLTXIHJW-GB1-0"/>
                <a:cs typeface="FZLTXIHJW-GB1-0"/>
                <a:sym typeface="FZLTXIHJW-GB1-0"/>
              </a:defRPr>
            </a:pPr>
            <a:endParaRPr sz="2000" dirty="0">
              <a:latin typeface="+mn-ea"/>
              <a:ea typeface="+mn-ea"/>
            </a:endParaRPr>
          </a:p>
          <a:p>
            <a:pPr algn="l">
              <a:defRPr sz="1400">
                <a:solidFill>
                  <a:srgbClr val="000000"/>
                </a:solidFill>
                <a:latin typeface="FZLTXIHJW-GB1-0"/>
                <a:ea typeface="FZLTXIHJW-GB1-0"/>
                <a:cs typeface="FZLTXIHJW-GB1-0"/>
                <a:sym typeface="FZLTXIHJW-GB1-0"/>
              </a:defRPr>
            </a:pPr>
            <a:r>
              <a:rPr lang="zh-CN" altLang="en-US" sz="2000" dirty="0">
                <a:latin typeface="+mn-ea"/>
                <a:ea typeface="+mn-ea"/>
              </a:rPr>
              <a:t>更多</a:t>
            </a:r>
            <a:r>
              <a:rPr lang="zh-CN" altLang="en-US" sz="2000" b="1" dirty="0">
                <a:latin typeface="+mn-ea"/>
                <a:ea typeface="+mn-ea"/>
              </a:rPr>
              <a:t>样书申请和资源下载</a:t>
            </a:r>
            <a:r>
              <a:rPr lang="zh-CN" altLang="en-US" sz="2000" dirty="0">
                <a:latin typeface="+mn-ea"/>
                <a:ea typeface="+mn-ea"/>
              </a:rPr>
              <a:t>需求，请登录人邮教育社区（</a:t>
            </a:r>
            <a:r>
              <a:rPr lang="en-US" altLang="zh-CN" sz="2000" dirty="0">
                <a:latin typeface="+mn-ea"/>
                <a:ea typeface="+mn-ea"/>
              </a:rPr>
              <a:t>www.ryjiaoyu.com)</a:t>
            </a:r>
            <a:endParaRPr sz="2000" dirty="0">
              <a:latin typeface="+mn-ea"/>
              <a:ea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4D323-8E1E-B3EC-9710-2E3865A00382}"/>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7C710C35-CA85-D0C3-D644-B870FB559AB1}"/>
              </a:ext>
            </a:extLst>
          </p:cNvPr>
          <p:cNvSpPr>
            <a:spLocks noGrp="1"/>
          </p:cNvSpPr>
          <p:nvPr>
            <p:ph type="title"/>
          </p:nvPr>
        </p:nvSpPr>
        <p:spPr/>
        <p:txBody>
          <a:bodyPr/>
          <a:lstStyle/>
          <a:p>
            <a:r>
              <a:rPr lang="en-US" altLang="zh-CN" dirty="0"/>
              <a:t>7.1  </a:t>
            </a:r>
            <a:r>
              <a:rPr lang="zh-CN" altLang="en-US" dirty="0"/>
              <a:t>视图</a:t>
            </a:r>
          </a:p>
        </p:txBody>
      </p:sp>
      <p:sp>
        <p:nvSpPr>
          <p:cNvPr id="5" name="内容占位符 4">
            <a:extLst>
              <a:ext uri="{FF2B5EF4-FFF2-40B4-BE49-F238E27FC236}">
                <a16:creationId xmlns:a16="http://schemas.microsoft.com/office/drawing/2014/main" id="{AD6DC309-F777-7644-68B4-4A4CEA84C734}"/>
              </a:ext>
            </a:extLst>
          </p:cNvPr>
          <p:cNvSpPr>
            <a:spLocks noGrp="1"/>
          </p:cNvSpPr>
          <p:nvPr>
            <p:ph idx="1"/>
          </p:nvPr>
        </p:nvSpPr>
        <p:spPr>
          <a:xfrm>
            <a:off x="619125" y="1056640"/>
            <a:ext cx="10978515" cy="765175"/>
          </a:xfrm>
        </p:spPr>
        <p:txBody>
          <a:bodyPr>
            <a:noAutofit/>
          </a:bodyPr>
          <a:lstStyle/>
          <a:p>
            <a:pPr marL="0" indent="0">
              <a:lnSpc>
                <a:spcPct val="150000"/>
              </a:lnSpc>
              <a:buNone/>
            </a:pPr>
            <a:r>
              <a:rPr lang="en-US" altLang="zh-CN" dirty="0"/>
              <a:t>1. </a:t>
            </a:r>
            <a:r>
              <a:rPr lang="zh-CN" altLang="en-US" dirty="0"/>
              <a:t>视图定义</a:t>
            </a:r>
            <a:r>
              <a:rPr lang="en-US" altLang="zh-CN" dirty="0"/>
              <a:t> </a:t>
            </a:r>
            <a:endParaRPr lang="zh-CN" altLang="en-US" dirty="0"/>
          </a:p>
        </p:txBody>
      </p:sp>
      <p:sp>
        <p:nvSpPr>
          <p:cNvPr id="48" name="矩形 47">
            <a:extLst>
              <a:ext uri="{FF2B5EF4-FFF2-40B4-BE49-F238E27FC236}">
                <a16:creationId xmlns:a16="http://schemas.microsoft.com/office/drawing/2014/main" id="{516FEBD5-1E4D-F682-3D6E-4F85162F8C91}"/>
              </a:ext>
            </a:extLst>
          </p:cNvPr>
          <p:cNvSpPr/>
          <p:nvPr/>
        </p:nvSpPr>
        <p:spPr>
          <a:xfrm>
            <a:off x="765175" y="1821815"/>
            <a:ext cx="9464675" cy="4019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Wingdings" panose="05000000000000000000" charset="0"/>
              <a:buChar char="Ø"/>
            </a:pPr>
            <a:r>
              <a:rPr lang="zh-CN" altLang="en-US" sz="2000" dirty="0">
                <a:solidFill>
                  <a:schemeClr val="tx1"/>
                </a:solidFill>
              </a:rPr>
              <a:t>视图是在一个、多个基本表或视图基础上，通过查询语句定义的虚拟表格。</a:t>
            </a:r>
          </a:p>
        </p:txBody>
      </p:sp>
      <p:sp>
        <p:nvSpPr>
          <p:cNvPr id="2" name="思想气泡: 云 1">
            <a:extLst>
              <a:ext uri="{FF2B5EF4-FFF2-40B4-BE49-F238E27FC236}">
                <a16:creationId xmlns:a16="http://schemas.microsoft.com/office/drawing/2014/main" id="{5DDDBD2C-8AFC-C4C7-8BF9-822191F5A5FF}"/>
              </a:ext>
            </a:extLst>
          </p:cNvPr>
          <p:cNvSpPr/>
          <p:nvPr/>
        </p:nvSpPr>
        <p:spPr>
          <a:xfrm>
            <a:off x="2611147" y="918433"/>
            <a:ext cx="3461386" cy="781049"/>
          </a:xfrm>
          <a:prstGeom prst="cloudCallout">
            <a:avLst>
              <a:gd name="adj1" fmla="val -60539"/>
              <a:gd name="adj2" fmla="val 396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2000" dirty="0"/>
              <a:t>“先定义，再使用”</a:t>
            </a:r>
          </a:p>
        </p:txBody>
      </p:sp>
      <p:sp>
        <p:nvSpPr>
          <p:cNvPr id="3" name="内容占位符 2">
            <a:extLst>
              <a:ext uri="{FF2B5EF4-FFF2-40B4-BE49-F238E27FC236}">
                <a16:creationId xmlns:a16="http://schemas.microsoft.com/office/drawing/2014/main" id="{B357E429-996E-1292-1607-81AA83AAF0AC}"/>
              </a:ext>
            </a:extLst>
          </p:cNvPr>
          <p:cNvSpPr txBox="1">
            <a:spLocks/>
          </p:cNvSpPr>
          <p:nvPr/>
        </p:nvSpPr>
        <p:spPr>
          <a:xfrm>
            <a:off x="609918" y="2468436"/>
            <a:ext cx="10978515" cy="3704558"/>
          </a:xfrm>
          <a:prstGeom prst="rect">
            <a:avLst/>
          </a:prstGeom>
        </p:spPr>
        <p:txBody>
          <a:bodyPr vert="horz" lIns="121917" tIns="60958" rIns="121917" bIns="60958" rtlCol="0">
            <a:norm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algn="just">
              <a:lnSpc>
                <a:spcPct val="150000"/>
              </a:lnSpc>
            </a:pPr>
            <a:r>
              <a:rPr lang="zh-CN" altLang="en-US" dirty="0"/>
              <a:t>建立视图</a:t>
            </a:r>
          </a:p>
          <a:p>
            <a:pPr marL="0" indent="0" algn="just">
              <a:lnSpc>
                <a:spcPct val="150000"/>
              </a:lnSpc>
              <a:buNone/>
            </a:pPr>
            <a:r>
              <a:rPr lang="en-US" altLang="zh-CN" dirty="0"/>
              <a:t>       </a:t>
            </a:r>
            <a:r>
              <a:rPr lang="en-US" altLang="zh-CN" dirty="0">
                <a:solidFill>
                  <a:srgbClr val="FF0000"/>
                </a:solidFill>
              </a:rPr>
              <a:t>CREAT   VIEW    </a:t>
            </a:r>
            <a:r>
              <a:rPr lang="en-US" altLang="zh-CN" dirty="0" err="1"/>
              <a:t>view_name</a:t>
            </a:r>
            <a:r>
              <a:rPr lang="en-US" altLang="zh-CN" dirty="0"/>
              <a:t>  [(</a:t>
            </a:r>
            <a:r>
              <a:rPr lang="zh-CN" altLang="en-US" dirty="0"/>
              <a:t>列名</a:t>
            </a:r>
            <a:r>
              <a:rPr lang="en-US" altLang="zh-CN" dirty="0"/>
              <a:t>[</a:t>
            </a:r>
            <a:r>
              <a:rPr lang="zh-CN" altLang="en-US" dirty="0"/>
              <a:t>，列名</a:t>
            </a:r>
            <a:r>
              <a:rPr lang="en-US" altLang="zh-CN" dirty="0"/>
              <a:t>] …)]   </a:t>
            </a:r>
          </a:p>
          <a:p>
            <a:pPr marL="0" indent="0" algn="just">
              <a:lnSpc>
                <a:spcPct val="150000"/>
              </a:lnSpc>
              <a:buNone/>
            </a:pPr>
            <a:r>
              <a:rPr lang="en-US" altLang="zh-CN" dirty="0">
                <a:solidFill>
                  <a:srgbClr val="FF0000"/>
                </a:solidFill>
              </a:rPr>
              <a:t>                        AS </a:t>
            </a:r>
            <a:r>
              <a:rPr lang="zh-CN" altLang="en-US" dirty="0"/>
              <a:t>子查询 </a:t>
            </a:r>
            <a:r>
              <a:rPr lang="en-US" altLang="zh-CN" dirty="0"/>
              <a:t>[</a:t>
            </a:r>
            <a:r>
              <a:rPr lang="en-US" altLang="zh-CN" dirty="0">
                <a:solidFill>
                  <a:srgbClr val="FF0000"/>
                </a:solidFill>
              </a:rPr>
              <a:t>WITH CHECK OPTION</a:t>
            </a:r>
            <a:r>
              <a:rPr lang="en-US" altLang="zh-CN" dirty="0"/>
              <a:t>];</a:t>
            </a:r>
          </a:p>
          <a:p>
            <a:pPr algn="just">
              <a:lnSpc>
                <a:spcPct val="150000"/>
              </a:lnSpc>
            </a:pPr>
            <a:r>
              <a:rPr lang="zh-CN" altLang="en-US" dirty="0"/>
              <a:t>子查询可以是任意的</a:t>
            </a:r>
            <a:r>
              <a:rPr lang="en-US" altLang="zh-CN" dirty="0"/>
              <a:t>SELECT</a:t>
            </a:r>
            <a:r>
              <a:rPr lang="zh-CN" altLang="en-US" dirty="0"/>
              <a:t>语句，是否可以含有</a:t>
            </a:r>
            <a:r>
              <a:rPr lang="en-US" altLang="zh-CN" dirty="0"/>
              <a:t>ORDER BY</a:t>
            </a:r>
            <a:r>
              <a:rPr lang="zh-CN" altLang="en-US" dirty="0"/>
              <a:t>子句和</a:t>
            </a:r>
            <a:r>
              <a:rPr lang="en-US" altLang="zh-CN" dirty="0"/>
              <a:t>DISTINCT</a:t>
            </a:r>
            <a:r>
              <a:rPr lang="zh-CN" altLang="en-US" dirty="0"/>
              <a:t>短语，则取决于具体系统的实现。</a:t>
            </a:r>
          </a:p>
          <a:p>
            <a:pPr algn="just">
              <a:lnSpc>
                <a:spcPct val="150000"/>
              </a:lnSpc>
            </a:pPr>
            <a:r>
              <a:rPr lang="en-US" altLang="zh-CN" dirty="0">
                <a:solidFill>
                  <a:srgbClr val="FF0000"/>
                </a:solidFill>
              </a:rPr>
              <a:t>WITH CHECK OPTION</a:t>
            </a:r>
            <a:r>
              <a:rPr lang="zh-CN" altLang="en-US" dirty="0"/>
              <a:t>表示对视图进行</a:t>
            </a:r>
            <a:r>
              <a:rPr lang="en-US" altLang="zh-CN" dirty="0"/>
              <a:t>UPDATE</a:t>
            </a:r>
            <a:r>
              <a:rPr lang="zh-CN" altLang="en-US" dirty="0"/>
              <a:t>，</a:t>
            </a:r>
            <a:r>
              <a:rPr lang="en-US" altLang="zh-CN" dirty="0"/>
              <a:t>INSERT</a:t>
            </a:r>
            <a:r>
              <a:rPr lang="zh-CN" altLang="en-US" dirty="0"/>
              <a:t>和</a:t>
            </a:r>
            <a:r>
              <a:rPr lang="en-US" altLang="zh-CN" dirty="0"/>
              <a:t>DELETE</a:t>
            </a:r>
            <a:r>
              <a:rPr lang="zh-CN" altLang="en-US" dirty="0"/>
              <a:t>操作时要保证更新、插入或删除的行满足视图定义中的谓词条件（即子查询中的条件表达式）。</a:t>
            </a:r>
          </a:p>
        </p:txBody>
      </p:sp>
    </p:spTree>
    <p:extLst>
      <p:ext uri="{BB962C8B-B14F-4D97-AF65-F5344CB8AC3E}">
        <p14:creationId xmlns:p14="http://schemas.microsoft.com/office/powerpoint/2010/main" val="221885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A2B86-DD39-0C12-494F-9763D808161F}"/>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B09A7F8F-1B55-762B-8A96-7B2CE9E6D20B}"/>
              </a:ext>
            </a:extLst>
          </p:cNvPr>
          <p:cNvSpPr>
            <a:spLocks noGrp="1"/>
          </p:cNvSpPr>
          <p:nvPr>
            <p:ph type="title"/>
          </p:nvPr>
        </p:nvSpPr>
        <p:spPr/>
        <p:txBody>
          <a:bodyPr/>
          <a:lstStyle/>
          <a:p>
            <a:r>
              <a:rPr lang="en-US" altLang="zh-CN" dirty="0"/>
              <a:t>7.1  </a:t>
            </a:r>
            <a:r>
              <a:rPr lang="zh-CN" altLang="en-US" dirty="0"/>
              <a:t>视图</a:t>
            </a:r>
          </a:p>
        </p:txBody>
      </p:sp>
      <p:sp>
        <p:nvSpPr>
          <p:cNvPr id="5" name="内容占位符 4">
            <a:extLst>
              <a:ext uri="{FF2B5EF4-FFF2-40B4-BE49-F238E27FC236}">
                <a16:creationId xmlns:a16="http://schemas.microsoft.com/office/drawing/2014/main" id="{DC9722B1-33EB-8536-8523-49F79C27057E}"/>
              </a:ext>
            </a:extLst>
          </p:cNvPr>
          <p:cNvSpPr>
            <a:spLocks noGrp="1"/>
          </p:cNvSpPr>
          <p:nvPr>
            <p:ph idx="1"/>
          </p:nvPr>
        </p:nvSpPr>
        <p:spPr>
          <a:xfrm>
            <a:off x="619125" y="1056640"/>
            <a:ext cx="10978515" cy="765175"/>
          </a:xfrm>
        </p:spPr>
        <p:txBody>
          <a:bodyPr>
            <a:noAutofit/>
          </a:bodyPr>
          <a:lstStyle/>
          <a:p>
            <a:pPr marL="0" indent="0">
              <a:lnSpc>
                <a:spcPct val="150000"/>
              </a:lnSpc>
              <a:buNone/>
            </a:pPr>
            <a:r>
              <a:rPr lang="en-US" altLang="zh-CN" dirty="0"/>
              <a:t>1. </a:t>
            </a:r>
            <a:r>
              <a:rPr lang="zh-CN" altLang="en-US" dirty="0"/>
              <a:t>视图定义</a:t>
            </a:r>
            <a:r>
              <a:rPr lang="en-US" altLang="zh-CN" dirty="0"/>
              <a:t>-</a:t>
            </a:r>
            <a:r>
              <a:rPr lang="zh-CN" altLang="en-US" dirty="0"/>
              <a:t>建立视图</a:t>
            </a:r>
            <a:r>
              <a:rPr lang="en-US" altLang="zh-CN" dirty="0"/>
              <a:t> </a:t>
            </a:r>
            <a:endParaRPr lang="zh-CN" altLang="en-US" dirty="0"/>
          </a:p>
        </p:txBody>
      </p:sp>
      <p:sp>
        <p:nvSpPr>
          <p:cNvPr id="48" name="矩形 47">
            <a:extLst>
              <a:ext uri="{FF2B5EF4-FFF2-40B4-BE49-F238E27FC236}">
                <a16:creationId xmlns:a16="http://schemas.microsoft.com/office/drawing/2014/main" id="{CBBFB481-065B-8614-2368-3EFF5ED749EE}"/>
              </a:ext>
            </a:extLst>
          </p:cNvPr>
          <p:cNvSpPr/>
          <p:nvPr/>
        </p:nvSpPr>
        <p:spPr>
          <a:xfrm>
            <a:off x="765175" y="1821815"/>
            <a:ext cx="9464675" cy="4019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Wingdings" panose="05000000000000000000" charset="0"/>
              <a:buChar char="Ø"/>
            </a:pPr>
            <a:r>
              <a:rPr lang="zh-CN" altLang="en-US" sz="2000" dirty="0">
                <a:solidFill>
                  <a:schemeClr val="tx1"/>
                </a:solidFill>
              </a:rPr>
              <a:t>视图是在一个、多个基本表或视图基础上，通过查询语句定义的虚拟表格。</a:t>
            </a:r>
          </a:p>
        </p:txBody>
      </p:sp>
      <p:sp>
        <p:nvSpPr>
          <p:cNvPr id="3" name="内容占位符 2">
            <a:extLst>
              <a:ext uri="{FF2B5EF4-FFF2-40B4-BE49-F238E27FC236}">
                <a16:creationId xmlns:a16="http://schemas.microsoft.com/office/drawing/2014/main" id="{BDF3FEBE-0791-1A4D-589E-B0EB33CA4D79}"/>
              </a:ext>
            </a:extLst>
          </p:cNvPr>
          <p:cNvSpPr txBox="1">
            <a:spLocks/>
          </p:cNvSpPr>
          <p:nvPr/>
        </p:nvSpPr>
        <p:spPr>
          <a:xfrm>
            <a:off x="609918" y="2468436"/>
            <a:ext cx="10978515" cy="4161758"/>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algn="just">
              <a:lnSpc>
                <a:spcPct val="150000"/>
              </a:lnSpc>
              <a:spcBef>
                <a:spcPts val="0"/>
              </a:spcBef>
            </a:pPr>
            <a:r>
              <a:rPr lang="zh-CN" altLang="en-US" spc="300" dirty="0"/>
              <a:t>组成视图的属性列名或者全部省略或者全部指定</a:t>
            </a:r>
          </a:p>
          <a:p>
            <a:pPr marL="446088" indent="452438" algn="just">
              <a:lnSpc>
                <a:spcPct val="150000"/>
              </a:lnSpc>
              <a:spcBef>
                <a:spcPts val="0"/>
              </a:spcBef>
            </a:pPr>
            <a:r>
              <a:rPr lang="zh-CN" altLang="en-US" spc="300" dirty="0"/>
              <a:t>全部省略</a:t>
            </a:r>
            <a:r>
              <a:rPr lang="en-US" altLang="zh-CN" spc="300" dirty="0"/>
              <a:t>: </a:t>
            </a:r>
          </a:p>
          <a:p>
            <a:pPr marL="446088" indent="452438" algn="just">
              <a:lnSpc>
                <a:spcPct val="150000"/>
              </a:lnSpc>
              <a:spcBef>
                <a:spcPts val="0"/>
              </a:spcBef>
              <a:buNone/>
            </a:pPr>
            <a:r>
              <a:rPr lang="zh-CN" altLang="en-US" spc="300" dirty="0"/>
              <a:t>由子查询中</a:t>
            </a:r>
            <a:r>
              <a:rPr lang="en-US" altLang="zh-CN" spc="300" dirty="0"/>
              <a:t>SELECT</a:t>
            </a:r>
            <a:r>
              <a:rPr lang="zh-CN" altLang="en-US" spc="300" dirty="0"/>
              <a:t>子句目标列中的诸字段组成</a:t>
            </a:r>
          </a:p>
          <a:p>
            <a:pPr marL="446088" indent="452438" algn="just">
              <a:lnSpc>
                <a:spcPct val="150000"/>
              </a:lnSpc>
              <a:spcBef>
                <a:spcPts val="0"/>
              </a:spcBef>
            </a:pPr>
            <a:r>
              <a:rPr lang="zh-CN" altLang="en-US" spc="300" dirty="0"/>
              <a:t>下列情况必须明确指定组成视图的所有列名</a:t>
            </a:r>
            <a:r>
              <a:rPr lang="en-US" altLang="zh-CN" spc="300" dirty="0"/>
              <a:t>:</a:t>
            </a:r>
          </a:p>
          <a:p>
            <a:pPr marL="446088" indent="452438" algn="just">
              <a:lnSpc>
                <a:spcPct val="150000"/>
              </a:lnSpc>
              <a:spcBef>
                <a:spcPts val="0"/>
              </a:spcBef>
              <a:buNone/>
            </a:pPr>
            <a:r>
              <a:rPr lang="en-US" altLang="zh-CN" spc="300" dirty="0"/>
              <a:t>①</a:t>
            </a:r>
            <a:r>
              <a:rPr lang="zh-CN" altLang="en-US" spc="300" dirty="0"/>
              <a:t>某个目标列不是单纯的属性名，而是聚集函数或列表达式</a:t>
            </a:r>
          </a:p>
          <a:p>
            <a:pPr marL="0" indent="898525" algn="just">
              <a:lnSpc>
                <a:spcPct val="150000"/>
              </a:lnSpc>
              <a:spcBef>
                <a:spcPts val="0"/>
              </a:spcBef>
              <a:buNone/>
            </a:pPr>
            <a:r>
              <a:rPr lang="zh-CN" altLang="en-US" spc="300" dirty="0"/>
              <a:t>②多表连接时选出了几个同名列作为视图的字段</a:t>
            </a:r>
          </a:p>
          <a:p>
            <a:pPr marL="0" indent="898525" algn="just">
              <a:lnSpc>
                <a:spcPct val="150000"/>
              </a:lnSpc>
              <a:spcBef>
                <a:spcPts val="0"/>
              </a:spcBef>
              <a:buNone/>
            </a:pPr>
            <a:r>
              <a:rPr lang="zh-CN" altLang="en-US" spc="300" dirty="0"/>
              <a:t>③需要在视图中为某个列启用新的更合适的名字</a:t>
            </a:r>
          </a:p>
        </p:txBody>
      </p:sp>
    </p:spTree>
    <p:extLst>
      <p:ext uri="{BB962C8B-B14F-4D97-AF65-F5344CB8AC3E}">
        <p14:creationId xmlns:p14="http://schemas.microsoft.com/office/powerpoint/2010/main" val="48783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EFE2F-A5B4-270D-FCF8-DEF68E58EF5F}"/>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A869E260-C284-8B96-CAD8-D9EEB94EFF14}"/>
              </a:ext>
            </a:extLst>
          </p:cNvPr>
          <p:cNvSpPr>
            <a:spLocks noGrp="1"/>
          </p:cNvSpPr>
          <p:nvPr>
            <p:ph type="title"/>
          </p:nvPr>
        </p:nvSpPr>
        <p:spPr/>
        <p:txBody>
          <a:bodyPr/>
          <a:lstStyle/>
          <a:p>
            <a:r>
              <a:rPr lang="en-US" altLang="zh-CN" dirty="0"/>
              <a:t>7.1  </a:t>
            </a:r>
            <a:r>
              <a:rPr lang="zh-CN" altLang="en-US" dirty="0"/>
              <a:t>视图</a:t>
            </a:r>
          </a:p>
        </p:txBody>
      </p:sp>
      <p:sp>
        <p:nvSpPr>
          <p:cNvPr id="5" name="内容占位符 4">
            <a:extLst>
              <a:ext uri="{FF2B5EF4-FFF2-40B4-BE49-F238E27FC236}">
                <a16:creationId xmlns:a16="http://schemas.microsoft.com/office/drawing/2014/main" id="{547590C4-F015-4D63-75DA-174126E2A97E}"/>
              </a:ext>
            </a:extLst>
          </p:cNvPr>
          <p:cNvSpPr>
            <a:spLocks noGrp="1"/>
          </p:cNvSpPr>
          <p:nvPr>
            <p:ph idx="1"/>
          </p:nvPr>
        </p:nvSpPr>
        <p:spPr>
          <a:xfrm>
            <a:off x="619125" y="1056640"/>
            <a:ext cx="10978515" cy="765175"/>
          </a:xfrm>
        </p:spPr>
        <p:txBody>
          <a:bodyPr>
            <a:noAutofit/>
          </a:bodyPr>
          <a:lstStyle/>
          <a:p>
            <a:pPr marL="0" indent="0">
              <a:lnSpc>
                <a:spcPct val="150000"/>
              </a:lnSpc>
              <a:buNone/>
            </a:pPr>
            <a:r>
              <a:rPr lang="en-US" altLang="zh-CN" dirty="0"/>
              <a:t>1. </a:t>
            </a:r>
            <a:r>
              <a:rPr lang="zh-CN" altLang="en-US" dirty="0"/>
              <a:t>视图定义</a:t>
            </a:r>
            <a:r>
              <a:rPr lang="en-US" altLang="zh-CN" dirty="0"/>
              <a:t>-</a:t>
            </a:r>
            <a:r>
              <a:rPr lang="zh-CN" altLang="en-US" dirty="0"/>
              <a:t>建立视图</a:t>
            </a:r>
            <a:r>
              <a:rPr lang="en-US" altLang="zh-CN" dirty="0"/>
              <a:t> </a:t>
            </a:r>
            <a:endParaRPr lang="zh-CN" altLang="en-US" dirty="0"/>
          </a:p>
        </p:txBody>
      </p:sp>
      <p:sp>
        <p:nvSpPr>
          <p:cNvPr id="48" name="矩形 47">
            <a:extLst>
              <a:ext uri="{FF2B5EF4-FFF2-40B4-BE49-F238E27FC236}">
                <a16:creationId xmlns:a16="http://schemas.microsoft.com/office/drawing/2014/main" id="{D449DB58-E399-E801-B249-C36A3E21D898}"/>
              </a:ext>
            </a:extLst>
          </p:cNvPr>
          <p:cNvSpPr/>
          <p:nvPr/>
        </p:nvSpPr>
        <p:spPr>
          <a:xfrm>
            <a:off x="765175" y="1821815"/>
            <a:ext cx="9464675" cy="4019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Wingdings" panose="05000000000000000000" charset="0"/>
              <a:buChar char="Ø"/>
            </a:pPr>
            <a:r>
              <a:rPr lang="zh-CN" altLang="en-US" sz="2000" dirty="0">
                <a:solidFill>
                  <a:schemeClr val="tx1"/>
                </a:solidFill>
              </a:rPr>
              <a:t>视图是在一个、多个基本表或视图基础上，通过查询语句定义的虚拟表格。</a:t>
            </a:r>
          </a:p>
        </p:txBody>
      </p:sp>
      <p:sp>
        <p:nvSpPr>
          <p:cNvPr id="3" name="内容占位符 2">
            <a:extLst>
              <a:ext uri="{FF2B5EF4-FFF2-40B4-BE49-F238E27FC236}">
                <a16:creationId xmlns:a16="http://schemas.microsoft.com/office/drawing/2014/main" id="{8F21BECA-9C72-34E5-7EE9-E260414CD300}"/>
              </a:ext>
            </a:extLst>
          </p:cNvPr>
          <p:cNvSpPr txBox="1">
            <a:spLocks/>
          </p:cNvSpPr>
          <p:nvPr/>
        </p:nvSpPr>
        <p:spPr>
          <a:xfrm>
            <a:off x="619125" y="2439194"/>
            <a:ext cx="11118850" cy="4161758"/>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algn="just">
              <a:lnSpc>
                <a:spcPct val="130000"/>
              </a:lnSpc>
              <a:spcBef>
                <a:spcPts val="0"/>
              </a:spcBef>
            </a:pPr>
            <a:r>
              <a:rPr lang="zh-CN" altLang="en-US" spc="300" dirty="0">
                <a:solidFill>
                  <a:srgbClr val="FF0000"/>
                </a:solidFill>
              </a:rPr>
              <a:t>建立信息管理与信息系统专业学生的视图</a:t>
            </a:r>
          </a:p>
          <a:p>
            <a:pPr marL="0" indent="0" algn="just">
              <a:lnSpc>
                <a:spcPct val="130000"/>
              </a:lnSpc>
              <a:spcBef>
                <a:spcPts val="0"/>
              </a:spcBef>
              <a:buNone/>
            </a:pPr>
            <a:r>
              <a:rPr lang="zh-CN" altLang="en-US" spc="300" dirty="0"/>
              <a:t>	</a:t>
            </a:r>
            <a:r>
              <a:rPr lang="en-US" altLang="zh-CN" i="1" spc="300" dirty="0"/>
              <a:t>CREATE VIEW </a:t>
            </a:r>
            <a:r>
              <a:rPr lang="en-US" altLang="zh-CN" i="1" spc="300" dirty="0" err="1"/>
              <a:t>IS_Student</a:t>
            </a:r>
            <a:endParaRPr lang="en-US" altLang="zh-CN" i="1" spc="300" dirty="0"/>
          </a:p>
          <a:p>
            <a:pPr marL="0" indent="0" algn="just">
              <a:lnSpc>
                <a:spcPct val="130000"/>
              </a:lnSpc>
              <a:spcBef>
                <a:spcPts val="0"/>
              </a:spcBef>
              <a:buNone/>
            </a:pPr>
            <a:r>
              <a:rPr lang="en-US" altLang="zh-CN" i="1" spc="300" dirty="0"/>
              <a:t>	AS</a:t>
            </a:r>
          </a:p>
          <a:p>
            <a:pPr marL="0" indent="0" algn="just">
              <a:lnSpc>
                <a:spcPct val="130000"/>
              </a:lnSpc>
              <a:spcBef>
                <a:spcPts val="0"/>
              </a:spcBef>
              <a:buNone/>
            </a:pPr>
            <a:r>
              <a:rPr lang="en-US" altLang="zh-CN" i="1" spc="300" dirty="0"/>
              <a:t>	SELECT </a:t>
            </a:r>
            <a:r>
              <a:rPr lang="en-US" altLang="zh-CN" i="1" spc="300" dirty="0" err="1"/>
              <a:t>Sno,Sname,Ssex,Sbirthdate</a:t>
            </a:r>
            <a:r>
              <a:rPr lang="en-US" altLang="zh-CN" i="1" spc="300" dirty="0"/>
              <a:t>, </a:t>
            </a:r>
            <a:r>
              <a:rPr lang="en-US" altLang="zh-CN" i="1" spc="300" dirty="0" err="1"/>
              <a:t>Smajor</a:t>
            </a:r>
            <a:endParaRPr lang="en-US" altLang="zh-CN" i="1" spc="300" dirty="0"/>
          </a:p>
          <a:p>
            <a:pPr marL="0" indent="0" algn="just">
              <a:lnSpc>
                <a:spcPct val="130000"/>
              </a:lnSpc>
              <a:spcBef>
                <a:spcPts val="0"/>
              </a:spcBef>
              <a:buNone/>
            </a:pPr>
            <a:r>
              <a:rPr lang="en-US" altLang="zh-CN" i="1" spc="300" dirty="0"/>
              <a:t>	FROM Student</a:t>
            </a:r>
          </a:p>
          <a:p>
            <a:pPr marL="0" indent="0" algn="just">
              <a:lnSpc>
                <a:spcPct val="130000"/>
              </a:lnSpc>
              <a:spcBef>
                <a:spcPts val="0"/>
              </a:spcBef>
              <a:buNone/>
            </a:pPr>
            <a:r>
              <a:rPr lang="en-US" altLang="zh-CN" i="1" spc="300" dirty="0"/>
              <a:t>	WHERE </a:t>
            </a:r>
            <a:r>
              <a:rPr lang="en-US" altLang="zh-CN" i="1" spc="300" dirty="0" err="1"/>
              <a:t>Smajor</a:t>
            </a:r>
            <a:r>
              <a:rPr lang="en-US" altLang="zh-CN" i="1" spc="300" dirty="0"/>
              <a:t>='</a:t>
            </a:r>
            <a:r>
              <a:rPr lang="zh-CN" altLang="en-US" i="1" spc="300" dirty="0"/>
              <a:t>信息管理与信息系统’</a:t>
            </a:r>
            <a:r>
              <a:rPr lang="en-US" altLang="zh-CN" spc="300" dirty="0"/>
              <a:t>;</a:t>
            </a:r>
          </a:p>
          <a:p>
            <a:pPr algn="just">
              <a:lnSpc>
                <a:spcPct val="130000"/>
              </a:lnSpc>
              <a:spcBef>
                <a:spcPts val="600"/>
              </a:spcBef>
            </a:pPr>
            <a:r>
              <a:rPr lang="zh-CN" altLang="en-US" spc="300" dirty="0"/>
              <a:t>省略视图</a:t>
            </a:r>
            <a:r>
              <a:rPr lang="en-US" altLang="zh-CN" i="1" spc="300" dirty="0" err="1"/>
              <a:t>IS_Student</a:t>
            </a:r>
            <a:r>
              <a:rPr lang="zh-CN" altLang="en-US" spc="300" dirty="0"/>
              <a:t>列名，表示由子查询中</a:t>
            </a:r>
            <a:r>
              <a:rPr lang="en-US" altLang="zh-CN" spc="300" dirty="0"/>
              <a:t>SELECT</a:t>
            </a:r>
            <a:r>
              <a:rPr lang="zh-CN" altLang="en-US" spc="300" dirty="0"/>
              <a:t>子句中的五个列名组成。</a:t>
            </a:r>
          </a:p>
          <a:p>
            <a:pPr algn="just">
              <a:lnSpc>
                <a:spcPct val="130000"/>
              </a:lnSpc>
              <a:spcBef>
                <a:spcPts val="0"/>
              </a:spcBef>
            </a:pPr>
            <a:r>
              <a:rPr lang="en-US" altLang="zh-CN" spc="300" dirty="0"/>
              <a:t>DBMS</a:t>
            </a:r>
            <a:r>
              <a:rPr lang="zh-CN" altLang="en-US" spc="300" dirty="0"/>
              <a:t>执行</a:t>
            </a:r>
            <a:r>
              <a:rPr lang="en-US" altLang="zh-CN" spc="300" dirty="0"/>
              <a:t>CREATE VIEW</a:t>
            </a:r>
            <a:r>
              <a:rPr lang="zh-CN" altLang="en-US" spc="300" dirty="0"/>
              <a:t>语句的结果只把视图的定义存入数据字典，并不执行其中的</a:t>
            </a:r>
            <a:r>
              <a:rPr lang="en-US" altLang="zh-CN" spc="300" dirty="0"/>
              <a:t>SELECT</a:t>
            </a:r>
            <a:r>
              <a:rPr lang="zh-CN" altLang="en-US" spc="300" dirty="0"/>
              <a:t>语句。</a:t>
            </a:r>
          </a:p>
          <a:p>
            <a:pPr algn="just">
              <a:lnSpc>
                <a:spcPct val="130000"/>
              </a:lnSpc>
              <a:spcBef>
                <a:spcPts val="0"/>
              </a:spcBef>
            </a:pPr>
            <a:r>
              <a:rPr lang="zh-CN" altLang="en-US" spc="300" dirty="0"/>
              <a:t>只有在对视图查询时，才按视图的定义从基本表中将数据查出。</a:t>
            </a:r>
          </a:p>
          <a:p>
            <a:pPr algn="just">
              <a:lnSpc>
                <a:spcPct val="130000"/>
              </a:lnSpc>
              <a:spcBef>
                <a:spcPts val="0"/>
              </a:spcBef>
            </a:pPr>
            <a:endParaRPr lang="zh-CN" altLang="en-US" spc="300" dirty="0"/>
          </a:p>
        </p:txBody>
      </p:sp>
    </p:spTree>
    <p:extLst>
      <p:ext uri="{BB962C8B-B14F-4D97-AF65-F5344CB8AC3E}">
        <p14:creationId xmlns:p14="http://schemas.microsoft.com/office/powerpoint/2010/main" val="347025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A2611-BAF2-02AB-6502-79D556CA351E}"/>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62EF2A6B-C105-B82D-F0FE-445980DA6721}"/>
              </a:ext>
            </a:extLst>
          </p:cNvPr>
          <p:cNvSpPr>
            <a:spLocks noGrp="1"/>
          </p:cNvSpPr>
          <p:nvPr>
            <p:ph type="title"/>
          </p:nvPr>
        </p:nvSpPr>
        <p:spPr/>
        <p:txBody>
          <a:bodyPr/>
          <a:lstStyle/>
          <a:p>
            <a:r>
              <a:rPr lang="en-US" altLang="zh-CN" dirty="0"/>
              <a:t>7.1  </a:t>
            </a:r>
            <a:r>
              <a:rPr lang="zh-CN" altLang="en-US" dirty="0"/>
              <a:t>视图</a:t>
            </a:r>
          </a:p>
        </p:txBody>
      </p:sp>
      <p:sp>
        <p:nvSpPr>
          <p:cNvPr id="5" name="内容占位符 4">
            <a:extLst>
              <a:ext uri="{FF2B5EF4-FFF2-40B4-BE49-F238E27FC236}">
                <a16:creationId xmlns:a16="http://schemas.microsoft.com/office/drawing/2014/main" id="{DD5DAA36-D9F1-1297-8194-847C477C1D5A}"/>
              </a:ext>
            </a:extLst>
          </p:cNvPr>
          <p:cNvSpPr>
            <a:spLocks noGrp="1"/>
          </p:cNvSpPr>
          <p:nvPr>
            <p:ph idx="1"/>
          </p:nvPr>
        </p:nvSpPr>
        <p:spPr>
          <a:xfrm>
            <a:off x="619125" y="1056640"/>
            <a:ext cx="10978515" cy="765175"/>
          </a:xfrm>
        </p:spPr>
        <p:txBody>
          <a:bodyPr>
            <a:noAutofit/>
          </a:bodyPr>
          <a:lstStyle/>
          <a:p>
            <a:pPr marL="0" indent="0">
              <a:lnSpc>
                <a:spcPct val="150000"/>
              </a:lnSpc>
              <a:buNone/>
            </a:pPr>
            <a:r>
              <a:rPr lang="en-US" altLang="zh-CN" dirty="0"/>
              <a:t>1. </a:t>
            </a:r>
            <a:r>
              <a:rPr lang="zh-CN" altLang="en-US" dirty="0"/>
              <a:t>视图定义</a:t>
            </a:r>
            <a:r>
              <a:rPr lang="en-US" altLang="zh-CN" dirty="0"/>
              <a:t>-</a:t>
            </a:r>
            <a:r>
              <a:rPr lang="zh-CN" altLang="en-US" dirty="0"/>
              <a:t>建立视图</a:t>
            </a:r>
            <a:r>
              <a:rPr lang="en-US" altLang="zh-CN" dirty="0"/>
              <a:t> </a:t>
            </a:r>
            <a:endParaRPr lang="zh-CN" altLang="en-US" dirty="0"/>
          </a:p>
        </p:txBody>
      </p:sp>
      <p:sp>
        <p:nvSpPr>
          <p:cNvPr id="48" name="矩形 47">
            <a:extLst>
              <a:ext uri="{FF2B5EF4-FFF2-40B4-BE49-F238E27FC236}">
                <a16:creationId xmlns:a16="http://schemas.microsoft.com/office/drawing/2014/main" id="{34E13718-C28A-49EE-A1C1-6584FCC697CF}"/>
              </a:ext>
            </a:extLst>
          </p:cNvPr>
          <p:cNvSpPr/>
          <p:nvPr/>
        </p:nvSpPr>
        <p:spPr>
          <a:xfrm>
            <a:off x="765175" y="1821815"/>
            <a:ext cx="9464675" cy="4019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Wingdings" panose="05000000000000000000" charset="0"/>
              <a:buChar char="Ø"/>
            </a:pPr>
            <a:r>
              <a:rPr lang="zh-CN" altLang="en-US" sz="2000" dirty="0">
                <a:solidFill>
                  <a:schemeClr val="tx1"/>
                </a:solidFill>
              </a:rPr>
              <a:t>视图是在一个、多个基本表或视图基础上，通过查询语句定义的虚拟表格。</a:t>
            </a:r>
          </a:p>
        </p:txBody>
      </p:sp>
      <p:sp>
        <p:nvSpPr>
          <p:cNvPr id="3" name="内容占位符 2">
            <a:extLst>
              <a:ext uri="{FF2B5EF4-FFF2-40B4-BE49-F238E27FC236}">
                <a16:creationId xmlns:a16="http://schemas.microsoft.com/office/drawing/2014/main" id="{8B73DBDE-1C76-90B2-2746-63B2F585DB26}"/>
              </a:ext>
            </a:extLst>
          </p:cNvPr>
          <p:cNvSpPr txBox="1">
            <a:spLocks/>
          </p:cNvSpPr>
          <p:nvPr/>
        </p:nvSpPr>
        <p:spPr>
          <a:xfrm>
            <a:off x="619125" y="2468436"/>
            <a:ext cx="10978515" cy="4161758"/>
          </a:xfrm>
          <a:prstGeom prst="rect">
            <a:avLst/>
          </a:prstGeom>
        </p:spPr>
        <p:txBody>
          <a:bodyPr vert="horz" lIns="121917" tIns="60958" rIns="121917" bIns="60958" rtlCol="0">
            <a:noAutofit/>
          </a:bodyPr>
          <a:lstStyle>
            <a:lvl1pPr marL="457200" indent="-457200" algn="l" defTabSz="1219835" rtl="0" eaLnBrk="1" latinLnBrk="0" hangingPunct="1">
              <a:lnSpc>
                <a:spcPct val="120000"/>
              </a:lnSpc>
              <a:spcBef>
                <a:spcPct val="20000"/>
              </a:spcBef>
              <a:buSzPct val="8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algn="just">
              <a:lnSpc>
                <a:spcPct val="130000"/>
              </a:lnSpc>
              <a:spcBef>
                <a:spcPts val="0"/>
              </a:spcBef>
            </a:pPr>
            <a:r>
              <a:rPr lang="zh-CN" altLang="en-US" spc="300" dirty="0">
                <a:solidFill>
                  <a:srgbClr val="FF0000"/>
                </a:solidFill>
              </a:rPr>
              <a:t>建立信息管理与信息系统专业学生的视图，并要求进行插入、修改和删除操作时仍需保证该视图只有信息管理与信息系统专业的学生。</a:t>
            </a:r>
          </a:p>
          <a:p>
            <a:pPr marL="0" indent="0" algn="just">
              <a:lnSpc>
                <a:spcPct val="130000"/>
              </a:lnSpc>
              <a:spcBef>
                <a:spcPts val="600"/>
              </a:spcBef>
              <a:buNone/>
            </a:pPr>
            <a:r>
              <a:rPr lang="zh-CN" altLang="en-US" spc="300" dirty="0">
                <a:solidFill>
                  <a:srgbClr val="FF0000"/>
                </a:solidFill>
              </a:rPr>
              <a:t>	</a:t>
            </a:r>
            <a:r>
              <a:rPr lang="en-US" altLang="zh-CN" i="1" spc="300" dirty="0">
                <a:solidFill>
                  <a:schemeClr val="tx1"/>
                </a:solidFill>
              </a:rPr>
              <a:t>CREATE VIEW </a:t>
            </a:r>
            <a:r>
              <a:rPr lang="en-US" altLang="zh-CN" i="1" spc="300" dirty="0" err="1">
                <a:solidFill>
                  <a:schemeClr val="tx1"/>
                </a:solidFill>
              </a:rPr>
              <a:t>IS_Student</a:t>
            </a:r>
            <a:endParaRPr lang="en-US" altLang="zh-CN" i="1" spc="300" dirty="0">
              <a:solidFill>
                <a:schemeClr val="tx1"/>
              </a:solidFill>
            </a:endParaRPr>
          </a:p>
          <a:p>
            <a:pPr marL="0" indent="0" algn="just">
              <a:lnSpc>
                <a:spcPct val="130000"/>
              </a:lnSpc>
              <a:spcBef>
                <a:spcPts val="0"/>
              </a:spcBef>
              <a:buNone/>
            </a:pPr>
            <a:r>
              <a:rPr lang="en-US" altLang="zh-CN" i="1" spc="300" dirty="0">
                <a:solidFill>
                  <a:schemeClr val="tx1"/>
                </a:solidFill>
              </a:rPr>
              <a:t>	AS</a:t>
            </a:r>
          </a:p>
          <a:p>
            <a:pPr marL="0" indent="0" algn="just">
              <a:lnSpc>
                <a:spcPct val="130000"/>
              </a:lnSpc>
              <a:spcBef>
                <a:spcPts val="0"/>
              </a:spcBef>
              <a:buNone/>
            </a:pPr>
            <a:r>
              <a:rPr lang="en-US" altLang="zh-CN" i="1" spc="300" dirty="0">
                <a:solidFill>
                  <a:schemeClr val="tx1"/>
                </a:solidFill>
              </a:rPr>
              <a:t>	SELECT </a:t>
            </a:r>
            <a:r>
              <a:rPr lang="en-US" altLang="zh-CN" i="1" spc="300" dirty="0" err="1">
                <a:solidFill>
                  <a:schemeClr val="tx1"/>
                </a:solidFill>
              </a:rPr>
              <a:t>Sno,Sname,Ssex,Sbirthdate</a:t>
            </a:r>
            <a:r>
              <a:rPr lang="en-US" altLang="zh-CN" i="1" spc="300" dirty="0">
                <a:solidFill>
                  <a:schemeClr val="tx1"/>
                </a:solidFill>
              </a:rPr>
              <a:t>, </a:t>
            </a:r>
            <a:r>
              <a:rPr lang="en-US" altLang="zh-CN" i="1" spc="300" dirty="0" err="1">
                <a:solidFill>
                  <a:schemeClr val="tx1"/>
                </a:solidFill>
              </a:rPr>
              <a:t>Smajor</a:t>
            </a:r>
            <a:endParaRPr lang="en-US" altLang="zh-CN" i="1" spc="300" dirty="0">
              <a:solidFill>
                <a:schemeClr val="tx1"/>
              </a:solidFill>
            </a:endParaRPr>
          </a:p>
          <a:p>
            <a:pPr marL="0" indent="0" algn="just">
              <a:lnSpc>
                <a:spcPct val="130000"/>
              </a:lnSpc>
              <a:spcBef>
                <a:spcPts val="0"/>
              </a:spcBef>
              <a:buNone/>
            </a:pPr>
            <a:r>
              <a:rPr lang="en-US" altLang="zh-CN" i="1" spc="300" dirty="0">
                <a:solidFill>
                  <a:schemeClr val="tx1"/>
                </a:solidFill>
              </a:rPr>
              <a:t>	FROM Student</a:t>
            </a:r>
          </a:p>
          <a:p>
            <a:pPr marL="0" indent="0" algn="just">
              <a:lnSpc>
                <a:spcPct val="130000"/>
              </a:lnSpc>
              <a:spcBef>
                <a:spcPts val="0"/>
              </a:spcBef>
              <a:buNone/>
            </a:pPr>
            <a:r>
              <a:rPr lang="en-US" altLang="zh-CN" i="1" spc="300" dirty="0">
                <a:solidFill>
                  <a:schemeClr val="tx1"/>
                </a:solidFill>
              </a:rPr>
              <a:t>	WHERE </a:t>
            </a:r>
            <a:r>
              <a:rPr lang="en-US" altLang="zh-CN" i="1" spc="300" dirty="0" err="1">
                <a:solidFill>
                  <a:schemeClr val="tx1"/>
                </a:solidFill>
              </a:rPr>
              <a:t>Smajor</a:t>
            </a:r>
            <a:r>
              <a:rPr lang="en-US" altLang="zh-CN" i="1" spc="300" dirty="0">
                <a:solidFill>
                  <a:schemeClr val="tx1"/>
                </a:solidFill>
              </a:rPr>
              <a:t>='</a:t>
            </a:r>
            <a:r>
              <a:rPr lang="zh-CN" altLang="en-US" i="1" spc="300" dirty="0">
                <a:solidFill>
                  <a:schemeClr val="tx1"/>
                </a:solidFill>
              </a:rPr>
              <a:t>信息管理与信息系统</a:t>
            </a:r>
            <a:r>
              <a:rPr lang="en-US" altLang="zh-CN" i="1" spc="300" dirty="0">
                <a:solidFill>
                  <a:schemeClr val="tx1"/>
                </a:solidFill>
              </a:rPr>
              <a:t>'</a:t>
            </a:r>
          </a:p>
          <a:p>
            <a:pPr marL="0" indent="0" algn="just">
              <a:lnSpc>
                <a:spcPct val="130000"/>
              </a:lnSpc>
              <a:spcBef>
                <a:spcPts val="0"/>
              </a:spcBef>
              <a:buNone/>
            </a:pPr>
            <a:r>
              <a:rPr lang="en-US" altLang="zh-CN" i="1" spc="300" dirty="0">
                <a:solidFill>
                  <a:schemeClr val="tx1"/>
                </a:solidFill>
              </a:rPr>
              <a:t>	WITH CHECK OPTION;</a:t>
            </a:r>
          </a:p>
          <a:p>
            <a:pPr algn="just">
              <a:lnSpc>
                <a:spcPct val="130000"/>
              </a:lnSpc>
              <a:spcBef>
                <a:spcPts val="0"/>
              </a:spcBef>
            </a:pPr>
            <a:endParaRPr lang="zh-CN" altLang="en-US" spc="300" dirty="0"/>
          </a:p>
        </p:txBody>
      </p:sp>
    </p:spTree>
    <p:extLst>
      <p:ext uri="{BB962C8B-B14F-4D97-AF65-F5344CB8AC3E}">
        <p14:creationId xmlns:p14="http://schemas.microsoft.com/office/powerpoint/2010/main" val="23466535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TotalTime>
  <Words>4950</Words>
  <Application>Microsoft Office PowerPoint</Application>
  <PresentationFormat>自定义</PresentationFormat>
  <Paragraphs>532</Paragraphs>
  <Slides>59</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59</vt:i4>
      </vt:variant>
    </vt:vector>
  </HeadingPairs>
  <TitlesOfParts>
    <vt:vector size="69" baseType="lpstr">
      <vt:lpstr>Arial Unicode MS</vt:lpstr>
      <vt:lpstr>等线</vt:lpstr>
      <vt:lpstr>微软雅黑</vt:lpstr>
      <vt:lpstr>Arial</vt:lpstr>
      <vt:lpstr>Calibri</vt:lpstr>
      <vt:lpstr>Impact</vt:lpstr>
      <vt:lpstr>Leelawadee</vt:lpstr>
      <vt:lpstr>Times New Roman</vt:lpstr>
      <vt:lpstr>Wingdings</vt:lpstr>
      <vt:lpstr>Office Theme</vt:lpstr>
      <vt:lpstr>PowerPoint 演示文稿</vt:lpstr>
      <vt:lpstr>主要内容</vt:lpstr>
      <vt:lpstr>PowerPoint 演示文稿</vt:lpstr>
      <vt:lpstr>PowerPoint 演示文稿</vt:lpstr>
      <vt:lpstr>7.1  视图</vt:lpstr>
      <vt:lpstr>7.1  视图</vt:lpstr>
      <vt:lpstr>7.1  视图</vt:lpstr>
      <vt:lpstr>7.1  视图</vt:lpstr>
      <vt:lpstr>7.1  视图</vt:lpstr>
      <vt:lpstr>7.1  视图</vt:lpstr>
      <vt:lpstr>7.1  视图</vt:lpstr>
      <vt:lpstr>7.1  视图</vt:lpstr>
      <vt:lpstr>7.1  视图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主要内容</vt:lpstr>
      <vt:lpstr>7.2  MySQL视图管理</vt:lpstr>
      <vt:lpstr>7.2  MySQL视图管理</vt:lpstr>
      <vt:lpstr>7.2  MySQL视图管理</vt:lpstr>
      <vt:lpstr>7.2  MySQL视图管理</vt:lpstr>
      <vt:lpstr>7.2  MySQL视图管理</vt:lpstr>
      <vt:lpstr>主要内容</vt:lpstr>
      <vt:lpstr>7.3  索引</vt:lpstr>
      <vt:lpstr>7.3  索引</vt:lpstr>
      <vt:lpstr>7.3  索引</vt:lpstr>
      <vt:lpstr>主要内容</vt:lpstr>
      <vt:lpstr>7.4  MySQL索引管理</vt:lpstr>
      <vt:lpstr>7.４  MySQL索引管理</vt:lpstr>
      <vt:lpstr>7.4  MySQL索引管理</vt:lpstr>
      <vt:lpstr>7.４  MySQL索引管理</vt:lpstr>
      <vt:lpstr>7.4  MySQL索引管理</vt:lpstr>
      <vt:lpstr>7.4  MySQL索引管理</vt:lpstr>
      <vt:lpstr>7.4  MySQL索引管理</vt:lpstr>
      <vt:lpstr>7.4  MySQL索引管理</vt:lpstr>
      <vt:lpstr>7.4  MySQL索引管理</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siri</dc:creator>
  <cp:lastModifiedBy>老狗 桥梁上的</cp:lastModifiedBy>
  <cp:revision>165</cp:revision>
  <dcterms:created xsi:type="dcterms:W3CDTF">2006-08-16T00:00:00Z</dcterms:created>
  <dcterms:modified xsi:type="dcterms:W3CDTF">2024-11-23T09:05:02Z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792CF0007D954464BBC0E2A29E3753E3</vt:lpwstr>
  </property>
  <property fmtid="{D5CDD505-2E9C-101B-9397-08002B2CF9AE}" pid="3" name="KSOProductBuildVer">
    <vt:lpwstr>2052-11.1.0.11365</vt:lpwstr>
  </property>
</Properties>
</file>